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80" r:id="rId5"/>
    <p:sldId id="281" r:id="rId6"/>
    <p:sldId id="259" r:id="rId7"/>
    <p:sldId id="279" r:id="rId8"/>
    <p:sldId id="265" r:id="rId9"/>
    <p:sldId id="268" r:id="rId10"/>
    <p:sldId id="269" r:id="rId11"/>
    <p:sldId id="271" r:id="rId12"/>
    <p:sldId id="270" r:id="rId13"/>
    <p:sldId id="272" r:id="rId14"/>
    <p:sldId id="261" r:id="rId15"/>
    <p:sldId id="263" r:id="rId16"/>
    <p:sldId id="274" r:id="rId17"/>
    <p:sldId id="275" r:id="rId18"/>
    <p:sldId id="276" r:id="rId19"/>
    <p:sldId id="277" r:id="rId20"/>
    <p:sldId id="278" r:id="rId21"/>
    <p:sldId id="273" r:id="rId22"/>
    <p:sldId id="260" r:id="rId23"/>
    <p:sldId id="264" r:id="rId24"/>
    <p:sldId id="285" r:id="rId25"/>
    <p:sldId id="286" r:id="rId26"/>
    <p:sldId id="287" r:id="rId27"/>
    <p:sldId id="290" r:id="rId28"/>
    <p:sldId id="291" r:id="rId29"/>
    <p:sldId id="282" r:id="rId30"/>
    <p:sldId id="292" r:id="rId31"/>
    <p:sldId id="293" r:id="rId32"/>
    <p:sldId id="288" r:id="rId33"/>
    <p:sldId id="294" r:id="rId34"/>
    <p:sldId id="296" r:id="rId35"/>
    <p:sldId id="297" r:id="rId36"/>
    <p:sldId id="299" r:id="rId37"/>
    <p:sldId id="302" r:id="rId38"/>
    <p:sldId id="303" r:id="rId39"/>
    <p:sldId id="295" r:id="rId40"/>
    <p:sldId id="301" r:id="rId41"/>
    <p:sldId id="284" r:id="rId42"/>
    <p:sldId id="26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8234" autoAdjust="0"/>
  </p:normalViewPr>
  <p:slideViewPr>
    <p:cSldViewPr snapToGrid="0">
      <p:cViewPr varScale="1">
        <p:scale>
          <a:sx n="68" d="100"/>
          <a:sy n="68" d="100"/>
        </p:scale>
        <p:origin x="1253" y="4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99BD4-12EB-4AF1-ABF2-9F8690C41D0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IN"/>
        </a:p>
      </dgm:t>
    </dgm:pt>
    <dgm:pt modelId="{9AA81EE0-EE2E-4170-85F2-76C9B4D786AA}">
      <dgm:prSet phldrT="[Text]"/>
      <dgm:spPr/>
      <dgm:t>
        <a:bodyPr/>
        <a:lstStyle/>
        <a:p>
          <a:r>
            <a:rPr lang="en-IN">
              <a:solidFill>
                <a:schemeClr val="tx1"/>
              </a:solidFill>
              <a:latin typeface="Brush Script MT" panose="03060802040406070304" pitchFamily="66" charset="0"/>
            </a:rPr>
            <a:t>Sentiment Analysis</a:t>
          </a:r>
          <a:endParaRPr lang="en-IN" dirty="0">
            <a:solidFill>
              <a:schemeClr val="tx1"/>
            </a:solidFill>
            <a:latin typeface="Brush Script MT" panose="03060802040406070304" pitchFamily="66" charset="0"/>
          </a:endParaRPr>
        </a:p>
      </dgm:t>
    </dgm:pt>
    <dgm:pt modelId="{B189918C-4090-43A9-A410-71BB5E5759AC}" type="parTrans" cxnId="{0E15EE47-B93B-4487-9EE3-3E00AA56A80E}">
      <dgm:prSet/>
      <dgm:spPr/>
      <dgm:t>
        <a:bodyPr/>
        <a:lstStyle/>
        <a:p>
          <a:endParaRPr lang="en-IN">
            <a:solidFill>
              <a:schemeClr val="tx1"/>
            </a:solidFill>
            <a:latin typeface="Brush Script MT" panose="03060802040406070304" pitchFamily="66" charset="0"/>
          </a:endParaRPr>
        </a:p>
      </dgm:t>
    </dgm:pt>
    <dgm:pt modelId="{EA704F91-AAAA-4390-8C64-B7845FEE4B7A}" type="sibTrans" cxnId="{0E15EE47-B93B-4487-9EE3-3E00AA56A80E}">
      <dgm:prSet/>
      <dgm:spPr/>
      <dgm:t>
        <a:bodyPr/>
        <a:lstStyle/>
        <a:p>
          <a:endParaRPr lang="en-IN">
            <a:solidFill>
              <a:schemeClr val="tx1"/>
            </a:solidFill>
            <a:latin typeface="Brush Script MT" panose="03060802040406070304" pitchFamily="66" charset="0"/>
          </a:endParaRPr>
        </a:p>
      </dgm:t>
    </dgm:pt>
    <dgm:pt modelId="{0DE13106-9EDA-4A98-9F7C-E830DCFD4F73}">
      <dgm:prSet/>
      <dgm:spPr/>
      <dgm:t>
        <a:bodyPr/>
        <a:lstStyle/>
        <a:p>
          <a:r>
            <a:rPr lang="en-IN">
              <a:solidFill>
                <a:schemeClr val="tx1"/>
              </a:solidFill>
              <a:latin typeface="Brush Script MT" panose="03060802040406070304" pitchFamily="66" charset="0"/>
            </a:rPr>
            <a:t>Chatbots &amp; Virtual Assistants</a:t>
          </a:r>
          <a:endParaRPr lang="en-IN" dirty="0">
            <a:solidFill>
              <a:schemeClr val="tx1"/>
            </a:solidFill>
            <a:latin typeface="Brush Script MT" panose="03060802040406070304" pitchFamily="66" charset="0"/>
          </a:endParaRPr>
        </a:p>
      </dgm:t>
    </dgm:pt>
    <dgm:pt modelId="{111F41FE-74F0-4C34-A612-61987C53F498}" type="parTrans" cxnId="{7F457577-76F1-44DB-809E-93AA10D6D715}">
      <dgm:prSet/>
      <dgm:spPr/>
      <dgm:t>
        <a:bodyPr/>
        <a:lstStyle/>
        <a:p>
          <a:endParaRPr lang="en-IN">
            <a:solidFill>
              <a:schemeClr val="tx1"/>
            </a:solidFill>
            <a:latin typeface="Brush Script MT" panose="03060802040406070304" pitchFamily="66" charset="0"/>
          </a:endParaRPr>
        </a:p>
      </dgm:t>
    </dgm:pt>
    <dgm:pt modelId="{B05F358F-C87D-41F4-8229-89B4761AA541}" type="sibTrans" cxnId="{7F457577-76F1-44DB-809E-93AA10D6D715}">
      <dgm:prSet/>
      <dgm:spPr/>
      <dgm:t>
        <a:bodyPr/>
        <a:lstStyle/>
        <a:p>
          <a:endParaRPr lang="en-IN">
            <a:solidFill>
              <a:schemeClr val="tx1"/>
            </a:solidFill>
            <a:latin typeface="Brush Script MT" panose="03060802040406070304" pitchFamily="66" charset="0"/>
          </a:endParaRPr>
        </a:p>
      </dgm:t>
    </dgm:pt>
    <dgm:pt modelId="{9A248AA4-D7DF-49B1-9E0A-E4B4C01D57F2}">
      <dgm:prSet/>
      <dgm:spPr/>
      <dgm:t>
        <a:bodyPr/>
        <a:lstStyle/>
        <a:p>
          <a:r>
            <a:rPr lang="en-IN">
              <a:solidFill>
                <a:schemeClr val="tx1"/>
              </a:solidFill>
              <a:latin typeface="Brush Script MT" panose="03060802040406070304" pitchFamily="66" charset="0"/>
            </a:rPr>
            <a:t>Text Classification</a:t>
          </a:r>
          <a:endParaRPr lang="en-IN" dirty="0">
            <a:solidFill>
              <a:schemeClr val="tx1"/>
            </a:solidFill>
            <a:latin typeface="Brush Script MT" panose="03060802040406070304" pitchFamily="66" charset="0"/>
          </a:endParaRPr>
        </a:p>
      </dgm:t>
    </dgm:pt>
    <dgm:pt modelId="{91CDE3EE-656F-414F-9CD1-BE464997F712}" type="parTrans" cxnId="{A513F9B0-9AE2-4574-9486-D31CEA509F4E}">
      <dgm:prSet/>
      <dgm:spPr/>
      <dgm:t>
        <a:bodyPr/>
        <a:lstStyle/>
        <a:p>
          <a:endParaRPr lang="en-IN">
            <a:solidFill>
              <a:schemeClr val="tx1"/>
            </a:solidFill>
            <a:latin typeface="Brush Script MT" panose="03060802040406070304" pitchFamily="66" charset="0"/>
          </a:endParaRPr>
        </a:p>
      </dgm:t>
    </dgm:pt>
    <dgm:pt modelId="{8EE484E3-974B-4E17-85A8-BD8C7AA2FDC3}" type="sibTrans" cxnId="{A513F9B0-9AE2-4574-9486-D31CEA509F4E}">
      <dgm:prSet/>
      <dgm:spPr/>
      <dgm:t>
        <a:bodyPr/>
        <a:lstStyle/>
        <a:p>
          <a:endParaRPr lang="en-IN">
            <a:solidFill>
              <a:schemeClr val="tx1"/>
            </a:solidFill>
            <a:latin typeface="Brush Script MT" panose="03060802040406070304" pitchFamily="66" charset="0"/>
          </a:endParaRPr>
        </a:p>
      </dgm:t>
    </dgm:pt>
    <dgm:pt modelId="{11666227-4B25-427F-BF70-EC99E38196AE}">
      <dgm:prSet/>
      <dgm:spPr/>
      <dgm:t>
        <a:bodyPr/>
        <a:lstStyle/>
        <a:p>
          <a:r>
            <a:rPr lang="en-IN">
              <a:solidFill>
                <a:schemeClr val="tx1"/>
              </a:solidFill>
              <a:latin typeface="Brush Script MT" panose="03060802040406070304" pitchFamily="66" charset="0"/>
            </a:rPr>
            <a:t>Text Extraction</a:t>
          </a:r>
          <a:endParaRPr lang="en-IN" dirty="0">
            <a:solidFill>
              <a:schemeClr val="tx1"/>
            </a:solidFill>
            <a:latin typeface="Brush Script MT" panose="03060802040406070304" pitchFamily="66" charset="0"/>
          </a:endParaRPr>
        </a:p>
      </dgm:t>
    </dgm:pt>
    <dgm:pt modelId="{989A1B61-E502-4D06-877F-74784745DD13}" type="parTrans" cxnId="{C516DFED-9893-4B45-A731-7D3FBC5417F0}">
      <dgm:prSet/>
      <dgm:spPr/>
      <dgm:t>
        <a:bodyPr/>
        <a:lstStyle/>
        <a:p>
          <a:endParaRPr lang="en-IN">
            <a:solidFill>
              <a:schemeClr val="tx1"/>
            </a:solidFill>
            <a:latin typeface="Brush Script MT" panose="03060802040406070304" pitchFamily="66" charset="0"/>
          </a:endParaRPr>
        </a:p>
      </dgm:t>
    </dgm:pt>
    <dgm:pt modelId="{1BC9A6D5-1A1D-4AD1-BC9F-3A45E1FB0A59}" type="sibTrans" cxnId="{C516DFED-9893-4B45-A731-7D3FBC5417F0}">
      <dgm:prSet/>
      <dgm:spPr/>
      <dgm:t>
        <a:bodyPr/>
        <a:lstStyle/>
        <a:p>
          <a:endParaRPr lang="en-IN">
            <a:solidFill>
              <a:schemeClr val="tx1"/>
            </a:solidFill>
            <a:latin typeface="Brush Script MT" panose="03060802040406070304" pitchFamily="66" charset="0"/>
          </a:endParaRPr>
        </a:p>
      </dgm:t>
    </dgm:pt>
    <dgm:pt modelId="{F6AC820B-C26B-4BB1-95E6-F7707A03BF51}">
      <dgm:prSet/>
      <dgm:spPr/>
      <dgm:t>
        <a:bodyPr/>
        <a:lstStyle/>
        <a:p>
          <a:r>
            <a:rPr lang="en-IN">
              <a:solidFill>
                <a:schemeClr val="tx1"/>
              </a:solidFill>
              <a:latin typeface="Brush Script MT" panose="03060802040406070304" pitchFamily="66" charset="0"/>
            </a:rPr>
            <a:t>Machine Translation</a:t>
          </a:r>
          <a:endParaRPr lang="en-IN" dirty="0">
            <a:solidFill>
              <a:schemeClr val="tx1"/>
            </a:solidFill>
            <a:latin typeface="Brush Script MT" panose="03060802040406070304" pitchFamily="66" charset="0"/>
          </a:endParaRPr>
        </a:p>
      </dgm:t>
    </dgm:pt>
    <dgm:pt modelId="{9A30FFE7-0548-4160-9DA0-72DD90BF0F01}" type="parTrans" cxnId="{C30F8B7D-E07D-4107-9D29-BB7531E80BF9}">
      <dgm:prSet/>
      <dgm:spPr/>
      <dgm:t>
        <a:bodyPr/>
        <a:lstStyle/>
        <a:p>
          <a:endParaRPr lang="en-IN">
            <a:solidFill>
              <a:schemeClr val="tx1"/>
            </a:solidFill>
            <a:latin typeface="Brush Script MT" panose="03060802040406070304" pitchFamily="66" charset="0"/>
          </a:endParaRPr>
        </a:p>
      </dgm:t>
    </dgm:pt>
    <dgm:pt modelId="{07086A4A-C130-41E6-9800-F86823B8B4B6}" type="sibTrans" cxnId="{C30F8B7D-E07D-4107-9D29-BB7531E80BF9}">
      <dgm:prSet/>
      <dgm:spPr/>
      <dgm:t>
        <a:bodyPr/>
        <a:lstStyle/>
        <a:p>
          <a:endParaRPr lang="en-IN">
            <a:solidFill>
              <a:schemeClr val="tx1"/>
            </a:solidFill>
            <a:latin typeface="Brush Script MT" panose="03060802040406070304" pitchFamily="66" charset="0"/>
          </a:endParaRPr>
        </a:p>
      </dgm:t>
    </dgm:pt>
    <dgm:pt modelId="{708B6CCE-DA4E-47E9-A868-F95F4A83FB7E}" type="pres">
      <dgm:prSet presAssocID="{8BF99BD4-12EB-4AF1-ABF2-9F8690C41D04}" presName="Name0" presStyleCnt="0">
        <dgm:presLayoutVars>
          <dgm:chMax val="7"/>
          <dgm:chPref val="7"/>
          <dgm:dir/>
        </dgm:presLayoutVars>
      </dgm:prSet>
      <dgm:spPr/>
    </dgm:pt>
    <dgm:pt modelId="{B607670B-8BD2-4089-B332-D9F5A566C084}" type="pres">
      <dgm:prSet presAssocID="{8BF99BD4-12EB-4AF1-ABF2-9F8690C41D04}" presName="Name1" presStyleCnt="0"/>
      <dgm:spPr/>
    </dgm:pt>
    <dgm:pt modelId="{C93F2135-DCA7-4C9D-960A-F7E485C4AEC1}" type="pres">
      <dgm:prSet presAssocID="{8BF99BD4-12EB-4AF1-ABF2-9F8690C41D04}" presName="cycle" presStyleCnt="0"/>
      <dgm:spPr/>
    </dgm:pt>
    <dgm:pt modelId="{D0477256-E949-4101-A69E-CCBBE26DC8A6}" type="pres">
      <dgm:prSet presAssocID="{8BF99BD4-12EB-4AF1-ABF2-9F8690C41D04}" presName="srcNode" presStyleLbl="node1" presStyleIdx="0" presStyleCnt="5"/>
      <dgm:spPr/>
    </dgm:pt>
    <dgm:pt modelId="{DA3C480F-AD3A-452D-8A00-B490036403BA}" type="pres">
      <dgm:prSet presAssocID="{8BF99BD4-12EB-4AF1-ABF2-9F8690C41D04}" presName="conn" presStyleLbl="parChTrans1D2" presStyleIdx="0" presStyleCnt="1"/>
      <dgm:spPr/>
    </dgm:pt>
    <dgm:pt modelId="{B054F998-68C0-4295-BE63-24F8A232DBBC}" type="pres">
      <dgm:prSet presAssocID="{8BF99BD4-12EB-4AF1-ABF2-9F8690C41D04}" presName="extraNode" presStyleLbl="node1" presStyleIdx="0" presStyleCnt="5"/>
      <dgm:spPr/>
    </dgm:pt>
    <dgm:pt modelId="{8B5A6DDA-9D08-4C78-B261-0189D79FE087}" type="pres">
      <dgm:prSet presAssocID="{8BF99BD4-12EB-4AF1-ABF2-9F8690C41D04}" presName="dstNode" presStyleLbl="node1" presStyleIdx="0" presStyleCnt="5"/>
      <dgm:spPr/>
    </dgm:pt>
    <dgm:pt modelId="{CAF265E4-EC2F-4268-AA5F-D4EED34498C2}" type="pres">
      <dgm:prSet presAssocID="{9AA81EE0-EE2E-4170-85F2-76C9B4D786AA}" presName="text_1" presStyleLbl="node1" presStyleIdx="0" presStyleCnt="5">
        <dgm:presLayoutVars>
          <dgm:bulletEnabled val="1"/>
        </dgm:presLayoutVars>
      </dgm:prSet>
      <dgm:spPr/>
    </dgm:pt>
    <dgm:pt modelId="{1E132538-FBB9-4748-A278-0F370B709C85}" type="pres">
      <dgm:prSet presAssocID="{9AA81EE0-EE2E-4170-85F2-76C9B4D786AA}" presName="accent_1" presStyleCnt="0"/>
      <dgm:spPr/>
    </dgm:pt>
    <dgm:pt modelId="{B396FDB4-24A2-4D84-99F9-CBE6F93EE06B}" type="pres">
      <dgm:prSet presAssocID="{9AA81EE0-EE2E-4170-85F2-76C9B4D786AA}" presName="accentRepeatNode" presStyleLbl="solidFgAcc1" presStyleIdx="0" presStyleCnt="5"/>
      <dgm:spPr/>
    </dgm:pt>
    <dgm:pt modelId="{1DA1012A-62E2-40E7-97E1-4BC1CB97709D}" type="pres">
      <dgm:prSet presAssocID="{0DE13106-9EDA-4A98-9F7C-E830DCFD4F73}" presName="text_2" presStyleLbl="node1" presStyleIdx="1" presStyleCnt="5">
        <dgm:presLayoutVars>
          <dgm:bulletEnabled val="1"/>
        </dgm:presLayoutVars>
      </dgm:prSet>
      <dgm:spPr/>
    </dgm:pt>
    <dgm:pt modelId="{91A7CACA-D60F-4884-A550-6002FCB75325}" type="pres">
      <dgm:prSet presAssocID="{0DE13106-9EDA-4A98-9F7C-E830DCFD4F73}" presName="accent_2" presStyleCnt="0"/>
      <dgm:spPr/>
    </dgm:pt>
    <dgm:pt modelId="{B4D12BB7-3470-483C-B3DA-5AD635B5EF4A}" type="pres">
      <dgm:prSet presAssocID="{0DE13106-9EDA-4A98-9F7C-E830DCFD4F73}" presName="accentRepeatNode" presStyleLbl="solidFgAcc1" presStyleIdx="1" presStyleCnt="5"/>
      <dgm:spPr/>
    </dgm:pt>
    <dgm:pt modelId="{1F3C24C3-EB25-4DD4-9D53-B4D075C986D0}" type="pres">
      <dgm:prSet presAssocID="{9A248AA4-D7DF-49B1-9E0A-E4B4C01D57F2}" presName="text_3" presStyleLbl="node1" presStyleIdx="2" presStyleCnt="5">
        <dgm:presLayoutVars>
          <dgm:bulletEnabled val="1"/>
        </dgm:presLayoutVars>
      </dgm:prSet>
      <dgm:spPr/>
    </dgm:pt>
    <dgm:pt modelId="{518AEE7E-4F85-4E54-8F9E-0915DBAC2A0A}" type="pres">
      <dgm:prSet presAssocID="{9A248AA4-D7DF-49B1-9E0A-E4B4C01D57F2}" presName="accent_3" presStyleCnt="0"/>
      <dgm:spPr/>
    </dgm:pt>
    <dgm:pt modelId="{01036399-85E6-40F6-BF24-8CD0C0ED05E1}" type="pres">
      <dgm:prSet presAssocID="{9A248AA4-D7DF-49B1-9E0A-E4B4C01D57F2}" presName="accentRepeatNode" presStyleLbl="solidFgAcc1" presStyleIdx="2" presStyleCnt="5"/>
      <dgm:spPr/>
    </dgm:pt>
    <dgm:pt modelId="{283EF942-2B19-46EB-A50E-DDE82827F7DC}" type="pres">
      <dgm:prSet presAssocID="{11666227-4B25-427F-BF70-EC99E38196AE}" presName="text_4" presStyleLbl="node1" presStyleIdx="3" presStyleCnt="5">
        <dgm:presLayoutVars>
          <dgm:bulletEnabled val="1"/>
        </dgm:presLayoutVars>
      </dgm:prSet>
      <dgm:spPr/>
    </dgm:pt>
    <dgm:pt modelId="{8A822760-9F0E-42F9-B927-755B42BF2873}" type="pres">
      <dgm:prSet presAssocID="{11666227-4B25-427F-BF70-EC99E38196AE}" presName="accent_4" presStyleCnt="0"/>
      <dgm:spPr/>
    </dgm:pt>
    <dgm:pt modelId="{7D18DDCE-BCAD-4405-8B5F-153947929672}" type="pres">
      <dgm:prSet presAssocID="{11666227-4B25-427F-BF70-EC99E38196AE}" presName="accentRepeatNode" presStyleLbl="solidFgAcc1" presStyleIdx="3" presStyleCnt="5"/>
      <dgm:spPr/>
    </dgm:pt>
    <dgm:pt modelId="{055B03A4-9F80-4C2E-98ED-594F01978351}" type="pres">
      <dgm:prSet presAssocID="{F6AC820B-C26B-4BB1-95E6-F7707A03BF51}" presName="text_5" presStyleLbl="node1" presStyleIdx="4" presStyleCnt="5">
        <dgm:presLayoutVars>
          <dgm:bulletEnabled val="1"/>
        </dgm:presLayoutVars>
      </dgm:prSet>
      <dgm:spPr/>
    </dgm:pt>
    <dgm:pt modelId="{CD9B45DD-717D-4BE3-8564-A9CBA7B236D8}" type="pres">
      <dgm:prSet presAssocID="{F6AC820B-C26B-4BB1-95E6-F7707A03BF51}" presName="accent_5" presStyleCnt="0"/>
      <dgm:spPr/>
    </dgm:pt>
    <dgm:pt modelId="{EF1B9ED7-4689-460B-8729-624E57F95C45}" type="pres">
      <dgm:prSet presAssocID="{F6AC820B-C26B-4BB1-95E6-F7707A03BF51}" presName="accentRepeatNode" presStyleLbl="solidFgAcc1" presStyleIdx="4" presStyleCnt="5"/>
      <dgm:spPr/>
    </dgm:pt>
  </dgm:ptLst>
  <dgm:cxnLst>
    <dgm:cxn modelId="{1F73AE1B-9AC9-481A-A6A6-0586DFED63B9}" type="presOf" srcId="{8BF99BD4-12EB-4AF1-ABF2-9F8690C41D04}" destId="{708B6CCE-DA4E-47E9-A868-F95F4A83FB7E}" srcOrd="0" destOrd="0" presId="urn:microsoft.com/office/officeart/2008/layout/VerticalCurvedList"/>
    <dgm:cxn modelId="{E5422E2C-4371-4A9F-835D-0873A2003508}" type="presOf" srcId="{EA704F91-AAAA-4390-8C64-B7845FEE4B7A}" destId="{DA3C480F-AD3A-452D-8A00-B490036403BA}" srcOrd="0" destOrd="0" presId="urn:microsoft.com/office/officeart/2008/layout/VerticalCurvedList"/>
    <dgm:cxn modelId="{A9582265-083F-49A8-A24D-C9C8CAB4579D}" type="presOf" srcId="{9A248AA4-D7DF-49B1-9E0A-E4B4C01D57F2}" destId="{1F3C24C3-EB25-4DD4-9D53-B4D075C986D0}" srcOrd="0" destOrd="0" presId="urn:microsoft.com/office/officeart/2008/layout/VerticalCurvedList"/>
    <dgm:cxn modelId="{0E15EE47-B93B-4487-9EE3-3E00AA56A80E}" srcId="{8BF99BD4-12EB-4AF1-ABF2-9F8690C41D04}" destId="{9AA81EE0-EE2E-4170-85F2-76C9B4D786AA}" srcOrd="0" destOrd="0" parTransId="{B189918C-4090-43A9-A410-71BB5E5759AC}" sibTransId="{EA704F91-AAAA-4390-8C64-B7845FEE4B7A}"/>
    <dgm:cxn modelId="{7F457577-76F1-44DB-809E-93AA10D6D715}" srcId="{8BF99BD4-12EB-4AF1-ABF2-9F8690C41D04}" destId="{0DE13106-9EDA-4A98-9F7C-E830DCFD4F73}" srcOrd="1" destOrd="0" parTransId="{111F41FE-74F0-4C34-A612-61987C53F498}" sibTransId="{B05F358F-C87D-41F4-8229-89B4761AA541}"/>
    <dgm:cxn modelId="{C30F8B7D-E07D-4107-9D29-BB7531E80BF9}" srcId="{8BF99BD4-12EB-4AF1-ABF2-9F8690C41D04}" destId="{F6AC820B-C26B-4BB1-95E6-F7707A03BF51}" srcOrd="4" destOrd="0" parTransId="{9A30FFE7-0548-4160-9DA0-72DD90BF0F01}" sibTransId="{07086A4A-C130-41E6-9800-F86823B8B4B6}"/>
    <dgm:cxn modelId="{A513F9B0-9AE2-4574-9486-D31CEA509F4E}" srcId="{8BF99BD4-12EB-4AF1-ABF2-9F8690C41D04}" destId="{9A248AA4-D7DF-49B1-9E0A-E4B4C01D57F2}" srcOrd="2" destOrd="0" parTransId="{91CDE3EE-656F-414F-9CD1-BE464997F712}" sibTransId="{8EE484E3-974B-4E17-85A8-BD8C7AA2FDC3}"/>
    <dgm:cxn modelId="{3EC88EBA-70EC-4ABB-99A1-EC8827A3EE78}" type="presOf" srcId="{9AA81EE0-EE2E-4170-85F2-76C9B4D786AA}" destId="{CAF265E4-EC2F-4268-AA5F-D4EED34498C2}" srcOrd="0" destOrd="0" presId="urn:microsoft.com/office/officeart/2008/layout/VerticalCurvedList"/>
    <dgm:cxn modelId="{6CE2E1D5-C732-4462-AFA4-B03A4AC68C1E}" type="presOf" srcId="{F6AC820B-C26B-4BB1-95E6-F7707A03BF51}" destId="{055B03A4-9F80-4C2E-98ED-594F01978351}" srcOrd="0" destOrd="0" presId="urn:microsoft.com/office/officeart/2008/layout/VerticalCurvedList"/>
    <dgm:cxn modelId="{A3EB1DD6-7098-456E-BAD9-9911A0FCC852}" type="presOf" srcId="{0DE13106-9EDA-4A98-9F7C-E830DCFD4F73}" destId="{1DA1012A-62E2-40E7-97E1-4BC1CB97709D}" srcOrd="0" destOrd="0" presId="urn:microsoft.com/office/officeart/2008/layout/VerticalCurvedList"/>
    <dgm:cxn modelId="{D943F2DC-8BF8-4E10-B2F5-8BCCD942E1F4}" type="presOf" srcId="{11666227-4B25-427F-BF70-EC99E38196AE}" destId="{283EF942-2B19-46EB-A50E-DDE82827F7DC}" srcOrd="0" destOrd="0" presId="urn:microsoft.com/office/officeart/2008/layout/VerticalCurvedList"/>
    <dgm:cxn modelId="{C516DFED-9893-4B45-A731-7D3FBC5417F0}" srcId="{8BF99BD4-12EB-4AF1-ABF2-9F8690C41D04}" destId="{11666227-4B25-427F-BF70-EC99E38196AE}" srcOrd="3" destOrd="0" parTransId="{989A1B61-E502-4D06-877F-74784745DD13}" sibTransId="{1BC9A6D5-1A1D-4AD1-BC9F-3A45E1FB0A59}"/>
    <dgm:cxn modelId="{A5AEF680-140E-444E-AE48-7E7BA0BFD744}" type="presParOf" srcId="{708B6CCE-DA4E-47E9-A868-F95F4A83FB7E}" destId="{B607670B-8BD2-4089-B332-D9F5A566C084}" srcOrd="0" destOrd="0" presId="urn:microsoft.com/office/officeart/2008/layout/VerticalCurvedList"/>
    <dgm:cxn modelId="{5E2334A7-A5CC-4FBB-AFBC-016050696C20}" type="presParOf" srcId="{B607670B-8BD2-4089-B332-D9F5A566C084}" destId="{C93F2135-DCA7-4C9D-960A-F7E485C4AEC1}" srcOrd="0" destOrd="0" presId="urn:microsoft.com/office/officeart/2008/layout/VerticalCurvedList"/>
    <dgm:cxn modelId="{345780C2-FEB0-43D4-B0AA-450F112CDE93}" type="presParOf" srcId="{C93F2135-DCA7-4C9D-960A-F7E485C4AEC1}" destId="{D0477256-E949-4101-A69E-CCBBE26DC8A6}" srcOrd="0" destOrd="0" presId="urn:microsoft.com/office/officeart/2008/layout/VerticalCurvedList"/>
    <dgm:cxn modelId="{9E918416-8E97-45A5-AC15-1D820EDE4D60}" type="presParOf" srcId="{C93F2135-DCA7-4C9D-960A-F7E485C4AEC1}" destId="{DA3C480F-AD3A-452D-8A00-B490036403BA}" srcOrd="1" destOrd="0" presId="urn:microsoft.com/office/officeart/2008/layout/VerticalCurvedList"/>
    <dgm:cxn modelId="{78D5C7D4-873F-473E-8CF0-93996059D5C4}" type="presParOf" srcId="{C93F2135-DCA7-4C9D-960A-F7E485C4AEC1}" destId="{B054F998-68C0-4295-BE63-24F8A232DBBC}" srcOrd="2" destOrd="0" presId="urn:microsoft.com/office/officeart/2008/layout/VerticalCurvedList"/>
    <dgm:cxn modelId="{8CA4340D-6A6F-4AC9-BC71-4ED784B7A3EC}" type="presParOf" srcId="{C93F2135-DCA7-4C9D-960A-F7E485C4AEC1}" destId="{8B5A6DDA-9D08-4C78-B261-0189D79FE087}" srcOrd="3" destOrd="0" presId="urn:microsoft.com/office/officeart/2008/layout/VerticalCurvedList"/>
    <dgm:cxn modelId="{C6089744-8EB4-4EE5-A660-D2A721D85823}" type="presParOf" srcId="{B607670B-8BD2-4089-B332-D9F5A566C084}" destId="{CAF265E4-EC2F-4268-AA5F-D4EED34498C2}" srcOrd="1" destOrd="0" presId="urn:microsoft.com/office/officeart/2008/layout/VerticalCurvedList"/>
    <dgm:cxn modelId="{9CBCC79D-5540-4E97-8DDB-49D55E5A9786}" type="presParOf" srcId="{B607670B-8BD2-4089-B332-D9F5A566C084}" destId="{1E132538-FBB9-4748-A278-0F370B709C85}" srcOrd="2" destOrd="0" presId="urn:microsoft.com/office/officeart/2008/layout/VerticalCurvedList"/>
    <dgm:cxn modelId="{30E31FA4-516F-40CF-86B6-78826331D22F}" type="presParOf" srcId="{1E132538-FBB9-4748-A278-0F370B709C85}" destId="{B396FDB4-24A2-4D84-99F9-CBE6F93EE06B}" srcOrd="0" destOrd="0" presId="urn:microsoft.com/office/officeart/2008/layout/VerticalCurvedList"/>
    <dgm:cxn modelId="{AC74BAE3-B044-40CE-ACFF-2EAE38836DB1}" type="presParOf" srcId="{B607670B-8BD2-4089-B332-D9F5A566C084}" destId="{1DA1012A-62E2-40E7-97E1-4BC1CB97709D}" srcOrd="3" destOrd="0" presId="urn:microsoft.com/office/officeart/2008/layout/VerticalCurvedList"/>
    <dgm:cxn modelId="{9647E6D0-D9B6-4594-A27C-E7E69C3E6862}" type="presParOf" srcId="{B607670B-8BD2-4089-B332-D9F5A566C084}" destId="{91A7CACA-D60F-4884-A550-6002FCB75325}" srcOrd="4" destOrd="0" presId="urn:microsoft.com/office/officeart/2008/layout/VerticalCurvedList"/>
    <dgm:cxn modelId="{53115D0D-1A0E-43BA-AD60-A055DCB10EBF}" type="presParOf" srcId="{91A7CACA-D60F-4884-A550-6002FCB75325}" destId="{B4D12BB7-3470-483C-B3DA-5AD635B5EF4A}" srcOrd="0" destOrd="0" presId="urn:microsoft.com/office/officeart/2008/layout/VerticalCurvedList"/>
    <dgm:cxn modelId="{F08DAB43-4562-4FAE-959C-FF745A9947DF}" type="presParOf" srcId="{B607670B-8BD2-4089-B332-D9F5A566C084}" destId="{1F3C24C3-EB25-4DD4-9D53-B4D075C986D0}" srcOrd="5" destOrd="0" presId="urn:microsoft.com/office/officeart/2008/layout/VerticalCurvedList"/>
    <dgm:cxn modelId="{6E7BB391-8664-4633-B49E-EFD6AE3AD0CF}" type="presParOf" srcId="{B607670B-8BD2-4089-B332-D9F5A566C084}" destId="{518AEE7E-4F85-4E54-8F9E-0915DBAC2A0A}" srcOrd="6" destOrd="0" presId="urn:microsoft.com/office/officeart/2008/layout/VerticalCurvedList"/>
    <dgm:cxn modelId="{5A05DD45-EA8A-473C-9DE7-4DF3C0E4F62E}" type="presParOf" srcId="{518AEE7E-4F85-4E54-8F9E-0915DBAC2A0A}" destId="{01036399-85E6-40F6-BF24-8CD0C0ED05E1}" srcOrd="0" destOrd="0" presId="urn:microsoft.com/office/officeart/2008/layout/VerticalCurvedList"/>
    <dgm:cxn modelId="{9F24A0D9-3ADC-4721-B892-97F1A5B1547C}" type="presParOf" srcId="{B607670B-8BD2-4089-B332-D9F5A566C084}" destId="{283EF942-2B19-46EB-A50E-DDE82827F7DC}" srcOrd="7" destOrd="0" presId="urn:microsoft.com/office/officeart/2008/layout/VerticalCurvedList"/>
    <dgm:cxn modelId="{1FAF27BC-695B-4CFD-AEEE-21FD846D5771}" type="presParOf" srcId="{B607670B-8BD2-4089-B332-D9F5A566C084}" destId="{8A822760-9F0E-42F9-B927-755B42BF2873}" srcOrd="8" destOrd="0" presId="urn:microsoft.com/office/officeart/2008/layout/VerticalCurvedList"/>
    <dgm:cxn modelId="{00264050-62E4-43F2-B74D-060E19C91856}" type="presParOf" srcId="{8A822760-9F0E-42F9-B927-755B42BF2873}" destId="{7D18DDCE-BCAD-4405-8B5F-153947929672}" srcOrd="0" destOrd="0" presId="urn:microsoft.com/office/officeart/2008/layout/VerticalCurvedList"/>
    <dgm:cxn modelId="{5AE56B11-AF75-4239-97D3-8CC25560FD76}" type="presParOf" srcId="{B607670B-8BD2-4089-B332-D9F5A566C084}" destId="{055B03A4-9F80-4C2E-98ED-594F01978351}" srcOrd="9" destOrd="0" presId="urn:microsoft.com/office/officeart/2008/layout/VerticalCurvedList"/>
    <dgm:cxn modelId="{0859CE1E-39B5-4910-925A-A14493DF7376}" type="presParOf" srcId="{B607670B-8BD2-4089-B332-D9F5A566C084}" destId="{CD9B45DD-717D-4BE3-8564-A9CBA7B236D8}" srcOrd="10" destOrd="0" presId="urn:microsoft.com/office/officeart/2008/layout/VerticalCurvedList"/>
    <dgm:cxn modelId="{A7F1B249-DFA8-4CE9-903A-EF9F4515DD90}" type="presParOf" srcId="{CD9B45DD-717D-4BE3-8564-A9CBA7B236D8}" destId="{EF1B9ED7-4689-460B-8729-624E57F95C4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F99BD4-12EB-4AF1-ABF2-9F8690C41D0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9AA81EE0-EE2E-4170-85F2-76C9B4D786AA}">
      <dgm:prSet phldrT="[Text]"/>
      <dgm:spPr/>
      <dgm:t>
        <a:bodyPr/>
        <a:lstStyle/>
        <a:p>
          <a:r>
            <a:rPr lang="en-IN" dirty="0">
              <a:solidFill>
                <a:schemeClr val="tx1"/>
              </a:solidFill>
              <a:latin typeface="Brush Script MT" panose="03060802040406070304" pitchFamily="66" charset="0"/>
            </a:rPr>
            <a:t>Text Summarization</a:t>
          </a:r>
        </a:p>
      </dgm:t>
    </dgm:pt>
    <dgm:pt modelId="{B189918C-4090-43A9-A410-71BB5E5759AC}" type="parTrans" cxnId="{0E15EE47-B93B-4487-9EE3-3E00AA56A80E}">
      <dgm:prSet/>
      <dgm:spPr/>
      <dgm:t>
        <a:bodyPr/>
        <a:lstStyle/>
        <a:p>
          <a:endParaRPr lang="en-IN">
            <a:solidFill>
              <a:schemeClr val="tx1"/>
            </a:solidFill>
            <a:latin typeface="Brush Script MT" panose="03060802040406070304" pitchFamily="66" charset="0"/>
          </a:endParaRPr>
        </a:p>
      </dgm:t>
    </dgm:pt>
    <dgm:pt modelId="{EA704F91-AAAA-4390-8C64-B7845FEE4B7A}" type="sibTrans" cxnId="{0E15EE47-B93B-4487-9EE3-3E00AA56A80E}">
      <dgm:prSet/>
      <dgm:spPr/>
      <dgm:t>
        <a:bodyPr/>
        <a:lstStyle/>
        <a:p>
          <a:endParaRPr lang="en-IN">
            <a:solidFill>
              <a:schemeClr val="tx1"/>
            </a:solidFill>
            <a:latin typeface="Brush Script MT" panose="03060802040406070304" pitchFamily="66" charset="0"/>
          </a:endParaRPr>
        </a:p>
      </dgm:t>
    </dgm:pt>
    <dgm:pt modelId="{25BFD0D7-1812-4F32-A10C-476E52A5582B}">
      <dgm:prSet/>
      <dgm:spPr/>
      <dgm:t>
        <a:bodyPr/>
        <a:lstStyle/>
        <a:p>
          <a:r>
            <a:rPr lang="en-IN">
              <a:solidFill>
                <a:schemeClr val="tx1"/>
              </a:solidFill>
              <a:latin typeface="Brush Script MT" panose="03060802040406070304" pitchFamily="66" charset="0"/>
            </a:rPr>
            <a:t>Market Intelligence</a:t>
          </a:r>
          <a:endParaRPr lang="en-IN" dirty="0">
            <a:solidFill>
              <a:schemeClr val="tx1"/>
            </a:solidFill>
            <a:latin typeface="Brush Script MT" panose="03060802040406070304" pitchFamily="66" charset="0"/>
          </a:endParaRPr>
        </a:p>
      </dgm:t>
    </dgm:pt>
    <dgm:pt modelId="{F9A656AB-D7E0-4FAF-82B7-68786623E99A}" type="parTrans" cxnId="{D95794F1-E90F-4249-B611-4FE2F7058ACF}">
      <dgm:prSet/>
      <dgm:spPr/>
      <dgm:t>
        <a:bodyPr/>
        <a:lstStyle/>
        <a:p>
          <a:endParaRPr lang="en-IN">
            <a:solidFill>
              <a:schemeClr val="tx1"/>
            </a:solidFill>
          </a:endParaRPr>
        </a:p>
      </dgm:t>
    </dgm:pt>
    <dgm:pt modelId="{E313091F-BEBE-4E73-A3E6-AAAABFC0F145}" type="sibTrans" cxnId="{D95794F1-E90F-4249-B611-4FE2F7058ACF}">
      <dgm:prSet/>
      <dgm:spPr/>
      <dgm:t>
        <a:bodyPr/>
        <a:lstStyle/>
        <a:p>
          <a:endParaRPr lang="en-IN">
            <a:solidFill>
              <a:schemeClr val="tx1"/>
            </a:solidFill>
          </a:endParaRPr>
        </a:p>
      </dgm:t>
    </dgm:pt>
    <dgm:pt modelId="{0D7EAD76-DF04-4ADF-BA85-BC69C0376B8F}">
      <dgm:prSet/>
      <dgm:spPr/>
      <dgm:t>
        <a:bodyPr/>
        <a:lstStyle/>
        <a:p>
          <a:r>
            <a:rPr lang="en-IN" dirty="0">
              <a:solidFill>
                <a:schemeClr val="tx1"/>
              </a:solidFill>
              <a:latin typeface="Brush Script MT" panose="03060802040406070304" pitchFamily="66" charset="0"/>
            </a:rPr>
            <a:t>Auto-Correct</a:t>
          </a:r>
        </a:p>
      </dgm:t>
    </dgm:pt>
    <dgm:pt modelId="{B93EE466-B34C-4C7C-B2EE-8B5C5F15EA28}" type="parTrans" cxnId="{7D3E98CC-E2D8-492F-945A-8A30857B0CEE}">
      <dgm:prSet/>
      <dgm:spPr/>
      <dgm:t>
        <a:bodyPr/>
        <a:lstStyle/>
        <a:p>
          <a:endParaRPr lang="en-IN">
            <a:solidFill>
              <a:schemeClr val="tx1"/>
            </a:solidFill>
          </a:endParaRPr>
        </a:p>
      </dgm:t>
    </dgm:pt>
    <dgm:pt modelId="{08197B50-FF53-44F8-B43A-074947B5720A}" type="sibTrans" cxnId="{7D3E98CC-E2D8-492F-945A-8A30857B0CEE}">
      <dgm:prSet/>
      <dgm:spPr/>
      <dgm:t>
        <a:bodyPr/>
        <a:lstStyle/>
        <a:p>
          <a:endParaRPr lang="en-IN">
            <a:solidFill>
              <a:schemeClr val="tx1"/>
            </a:solidFill>
          </a:endParaRPr>
        </a:p>
      </dgm:t>
    </dgm:pt>
    <dgm:pt modelId="{BD47167C-74F4-48BB-AB2C-FDFFC8D59005}">
      <dgm:prSet/>
      <dgm:spPr/>
      <dgm:t>
        <a:bodyPr/>
        <a:lstStyle/>
        <a:p>
          <a:r>
            <a:rPr lang="en-IN">
              <a:solidFill>
                <a:schemeClr val="tx1"/>
              </a:solidFill>
              <a:latin typeface="Brush Script MT" panose="03060802040406070304" pitchFamily="66" charset="0"/>
            </a:rPr>
            <a:t>Intent Classification</a:t>
          </a:r>
          <a:endParaRPr lang="en-IN" dirty="0">
            <a:solidFill>
              <a:schemeClr val="tx1"/>
            </a:solidFill>
            <a:latin typeface="Brush Script MT" panose="03060802040406070304" pitchFamily="66" charset="0"/>
          </a:endParaRPr>
        </a:p>
      </dgm:t>
    </dgm:pt>
    <dgm:pt modelId="{F626DF60-911E-4759-9C46-2553A278EAA2}" type="parTrans" cxnId="{AEF7AA87-51C7-48D0-8646-99246B96FF0F}">
      <dgm:prSet/>
      <dgm:spPr/>
      <dgm:t>
        <a:bodyPr/>
        <a:lstStyle/>
        <a:p>
          <a:endParaRPr lang="en-IN">
            <a:solidFill>
              <a:schemeClr val="tx1"/>
            </a:solidFill>
          </a:endParaRPr>
        </a:p>
      </dgm:t>
    </dgm:pt>
    <dgm:pt modelId="{E9A45BA1-3BF6-4245-A1E9-4DC893FC661E}" type="sibTrans" cxnId="{AEF7AA87-51C7-48D0-8646-99246B96FF0F}">
      <dgm:prSet/>
      <dgm:spPr/>
      <dgm:t>
        <a:bodyPr/>
        <a:lstStyle/>
        <a:p>
          <a:endParaRPr lang="en-IN">
            <a:solidFill>
              <a:schemeClr val="tx1"/>
            </a:solidFill>
          </a:endParaRPr>
        </a:p>
      </dgm:t>
    </dgm:pt>
    <dgm:pt modelId="{31445DCC-6812-4A76-9B17-50EE59F311BC}">
      <dgm:prSet/>
      <dgm:spPr/>
      <dgm:t>
        <a:bodyPr/>
        <a:lstStyle/>
        <a:p>
          <a:r>
            <a:rPr lang="en-IN">
              <a:solidFill>
                <a:schemeClr val="tx1"/>
              </a:solidFill>
              <a:latin typeface="Brush Script MT" panose="03060802040406070304" pitchFamily="66" charset="0"/>
            </a:rPr>
            <a:t>Speech Recognition</a:t>
          </a:r>
          <a:endParaRPr lang="en-IN" dirty="0">
            <a:solidFill>
              <a:schemeClr val="tx1"/>
            </a:solidFill>
            <a:latin typeface="Brush Script MT" panose="03060802040406070304" pitchFamily="66" charset="0"/>
          </a:endParaRPr>
        </a:p>
      </dgm:t>
    </dgm:pt>
    <dgm:pt modelId="{DC666838-0480-4CC2-A714-56BC8D750751}" type="parTrans" cxnId="{6AD44CE9-B184-47C6-89E9-62DBC2CA9726}">
      <dgm:prSet/>
      <dgm:spPr/>
      <dgm:t>
        <a:bodyPr/>
        <a:lstStyle/>
        <a:p>
          <a:endParaRPr lang="en-IN">
            <a:solidFill>
              <a:schemeClr val="tx1"/>
            </a:solidFill>
          </a:endParaRPr>
        </a:p>
      </dgm:t>
    </dgm:pt>
    <dgm:pt modelId="{328F4187-E2E7-4C9C-A4C8-2C0A23BBC68F}" type="sibTrans" cxnId="{6AD44CE9-B184-47C6-89E9-62DBC2CA9726}">
      <dgm:prSet/>
      <dgm:spPr/>
      <dgm:t>
        <a:bodyPr/>
        <a:lstStyle/>
        <a:p>
          <a:endParaRPr lang="en-IN">
            <a:solidFill>
              <a:schemeClr val="tx1"/>
            </a:solidFill>
          </a:endParaRPr>
        </a:p>
      </dgm:t>
    </dgm:pt>
    <dgm:pt modelId="{708B6CCE-DA4E-47E9-A868-F95F4A83FB7E}" type="pres">
      <dgm:prSet presAssocID="{8BF99BD4-12EB-4AF1-ABF2-9F8690C41D04}" presName="Name0" presStyleCnt="0">
        <dgm:presLayoutVars>
          <dgm:chMax val="7"/>
          <dgm:chPref val="7"/>
          <dgm:dir/>
        </dgm:presLayoutVars>
      </dgm:prSet>
      <dgm:spPr/>
    </dgm:pt>
    <dgm:pt modelId="{B607670B-8BD2-4089-B332-D9F5A566C084}" type="pres">
      <dgm:prSet presAssocID="{8BF99BD4-12EB-4AF1-ABF2-9F8690C41D04}" presName="Name1" presStyleCnt="0"/>
      <dgm:spPr/>
    </dgm:pt>
    <dgm:pt modelId="{C93F2135-DCA7-4C9D-960A-F7E485C4AEC1}" type="pres">
      <dgm:prSet presAssocID="{8BF99BD4-12EB-4AF1-ABF2-9F8690C41D04}" presName="cycle" presStyleCnt="0"/>
      <dgm:spPr/>
    </dgm:pt>
    <dgm:pt modelId="{D0477256-E949-4101-A69E-CCBBE26DC8A6}" type="pres">
      <dgm:prSet presAssocID="{8BF99BD4-12EB-4AF1-ABF2-9F8690C41D04}" presName="srcNode" presStyleLbl="node1" presStyleIdx="0" presStyleCnt="5"/>
      <dgm:spPr/>
    </dgm:pt>
    <dgm:pt modelId="{DA3C480F-AD3A-452D-8A00-B490036403BA}" type="pres">
      <dgm:prSet presAssocID="{8BF99BD4-12EB-4AF1-ABF2-9F8690C41D04}" presName="conn" presStyleLbl="parChTrans1D2" presStyleIdx="0" presStyleCnt="1"/>
      <dgm:spPr/>
    </dgm:pt>
    <dgm:pt modelId="{B054F998-68C0-4295-BE63-24F8A232DBBC}" type="pres">
      <dgm:prSet presAssocID="{8BF99BD4-12EB-4AF1-ABF2-9F8690C41D04}" presName="extraNode" presStyleLbl="node1" presStyleIdx="0" presStyleCnt="5"/>
      <dgm:spPr/>
    </dgm:pt>
    <dgm:pt modelId="{8B5A6DDA-9D08-4C78-B261-0189D79FE087}" type="pres">
      <dgm:prSet presAssocID="{8BF99BD4-12EB-4AF1-ABF2-9F8690C41D04}" presName="dstNode" presStyleLbl="node1" presStyleIdx="0" presStyleCnt="5"/>
      <dgm:spPr/>
    </dgm:pt>
    <dgm:pt modelId="{CAF265E4-EC2F-4268-AA5F-D4EED34498C2}" type="pres">
      <dgm:prSet presAssocID="{9AA81EE0-EE2E-4170-85F2-76C9B4D786AA}" presName="text_1" presStyleLbl="node1" presStyleIdx="0" presStyleCnt="5">
        <dgm:presLayoutVars>
          <dgm:bulletEnabled val="1"/>
        </dgm:presLayoutVars>
      </dgm:prSet>
      <dgm:spPr/>
    </dgm:pt>
    <dgm:pt modelId="{1E132538-FBB9-4748-A278-0F370B709C85}" type="pres">
      <dgm:prSet presAssocID="{9AA81EE0-EE2E-4170-85F2-76C9B4D786AA}" presName="accent_1" presStyleCnt="0"/>
      <dgm:spPr/>
    </dgm:pt>
    <dgm:pt modelId="{B396FDB4-24A2-4D84-99F9-CBE6F93EE06B}" type="pres">
      <dgm:prSet presAssocID="{9AA81EE0-EE2E-4170-85F2-76C9B4D786AA}" presName="accentRepeatNode" presStyleLbl="solidFgAcc1" presStyleIdx="0" presStyleCnt="5"/>
      <dgm:spPr/>
    </dgm:pt>
    <dgm:pt modelId="{8CA0DF6C-B771-496F-99A9-EBD0834F18FA}" type="pres">
      <dgm:prSet presAssocID="{25BFD0D7-1812-4F32-A10C-476E52A5582B}" presName="text_2" presStyleLbl="node1" presStyleIdx="1" presStyleCnt="5">
        <dgm:presLayoutVars>
          <dgm:bulletEnabled val="1"/>
        </dgm:presLayoutVars>
      </dgm:prSet>
      <dgm:spPr/>
    </dgm:pt>
    <dgm:pt modelId="{DCF642F3-3AC8-4E82-94C2-EB5220EA926B}" type="pres">
      <dgm:prSet presAssocID="{25BFD0D7-1812-4F32-A10C-476E52A5582B}" presName="accent_2" presStyleCnt="0"/>
      <dgm:spPr/>
    </dgm:pt>
    <dgm:pt modelId="{8DEC8D89-6898-40E8-BE08-497F8752B245}" type="pres">
      <dgm:prSet presAssocID="{25BFD0D7-1812-4F32-A10C-476E52A5582B}" presName="accentRepeatNode" presStyleLbl="solidFgAcc1" presStyleIdx="1" presStyleCnt="5"/>
      <dgm:spPr/>
    </dgm:pt>
    <dgm:pt modelId="{27613101-A38F-470B-8EA9-F918D74273B6}" type="pres">
      <dgm:prSet presAssocID="{0D7EAD76-DF04-4ADF-BA85-BC69C0376B8F}" presName="text_3" presStyleLbl="node1" presStyleIdx="2" presStyleCnt="5">
        <dgm:presLayoutVars>
          <dgm:bulletEnabled val="1"/>
        </dgm:presLayoutVars>
      </dgm:prSet>
      <dgm:spPr/>
    </dgm:pt>
    <dgm:pt modelId="{582D1AD1-34A3-4843-94E9-57213D80757A}" type="pres">
      <dgm:prSet presAssocID="{0D7EAD76-DF04-4ADF-BA85-BC69C0376B8F}" presName="accent_3" presStyleCnt="0"/>
      <dgm:spPr/>
    </dgm:pt>
    <dgm:pt modelId="{451FA18F-E961-44E1-B2F5-7C97CA7D1D24}" type="pres">
      <dgm:prSet presAssocID="{0D7EAD76-DF04-4ADF-BA85-BC69C0376B8F}" presName="accentRepeatNode" presStyleLbl="solidFgAcc1" presStyleIdx="2" presStyleCnt="5"/>
      <dgm:spPr/>
    </dgm:pt>
    <dgm:pt modelId="{DB7E2849-817F-491C-A1C3-D90A2F43A6E5}" type="pres">
      <dgm:prSet presAssocID="{BD47167C-74F4-48BB-AB2C-FDFFC8D59005}" presName="text_4" presStyleLbl="node1" presStyleIdx="3" presStyleCnt="5">
        <dgm:presLayoutVars>
          <dgm:bulletEnabled val="1"/>
        </dgm:presLayoutVars>
      </dgm:prSet>
      <dgm:spPr/>
    </dgm:pt>
    <dgm:pt modelId="{FDE9EA96-2B22-4FF5-AD68-38BC4F130EA1}" type="pres">
      <dgm:prSet presAssocID="{BD47167C-74F4-48BB-AB2C-FDFFC8D59005}" presName="accent_4" presStyleCnt="0"/>
      <dgm:spPr/>
    </dgm:pt>
    <dgm:pt modelId="{E2535466-C3CF-4AFB-B99C-80BD2C220F14}" type="pres">
      <dgm:prSet presAssocID="{BD47167C-74F4-48BB-AB2C-FDFFC8D59005}" presName="accentRepeatNode" presStyleLbl="solidFgAcc1" presStyleIdx="3" presStyleCnt="5"/>
      <dgm:spPr/>
    </dgm:pt>
    <dgm:pt modelId="{ECF2F012-3871-4619-8C57-8A790939A2A8}" type="pres">
      <dgm:prSet presAssocID="{31445DCC-6812-4A76-9B17-50EE59F311BC}" presName="text_5" presStyleLbl="node1" presStyleIdx="4" presStyleCnt="5">
        <dgm:presLayoutVars>
          <dgm:bulletEnabled val="1"/>
        </dgm:presLayoutVars>
      </dgm:prSet>
      <dgm:spPr/>
    </dgm:pt>
    <dgm:pt modelId="{F708B0CB-0937-444F-8D84-325083D3DD4D}" type="pres">
      <dgm:prSet presAssocID="{31445DCC-6812-4A76-9B17-50EE59F311BC}" presName="accent_5" presStyleCnt="0"/>
      <dgm:spPr/>
    </dgm:pt>
    <dgm:pt modelId="{7418518A-AE42-4760-B358-7E24B294AFB2}" type="pres">
      <dgm:prSet presAssocID="{31445DCC-6812-4A76-9B17-50EE59F311BC}" presName="accentRepeatNode" presStyleLbl="solidFgAcc1" presStyleIdx="4" presStyleCnt="5"/>
      <dgm:spPr/>
    </dgm:pt>
  </dgm:ptLst>
  <dgm:cxnLst>
    <dgm:cxn modelId="{1F73AE1B-9AC9-481A-A6A6-0586DFED63B9}" type="presOf" srcId="{8BF99BD4-12EB-4AF1-ABF2-9F8690C41D04}" destId="{708B6CCE-DA4E-47E9-A868-F95F4A83FB7E}" srcOrd="0" destOrd="0" presId="urn:microsoft.com/office/officeart/2008/layout/VerticalCurvedList"/>
    <dgm:cxn modelId="{E5422E2C-4371-4A9F-835D-0873A2003508}" type="presOf" srcId="{EA704F91-AAAA-4390-8C64-B7845FEE4B7A}" destId="{DA3C480F-AD3A-452D-8A00-B490036403BA}" srcOrd="0" destOrd="0" presId="urn:microsoft.com/office/officeart/2008/layout/VerticalCurvedList"/>
    <dgm:cxn modelId="{85833335-B52D-46E3-B7D3-CBC03C31EB82}" type="presOf" srcId="{25BFD0D7-1812-4F32-A10C-476E52A5582B}" destId="{8CA0DF6C-B771-496F-99A9-EBD0834F18FA}" srcOrd="0" destOrd="0" presId="urn:microsoft.com/office/officeart/2008/layout/VerticalCurvedList"/>
    <dgm:cxn modelId="{C89AA864-E08B-45F5-B41F-E07167C80181}" type="presOf" srcId="{BD47167C-74F4-48BB-AB2C-FDFFC8D59005}" destId="{DB7E2849-817F-491C-A1C3-D90A2F43A6E5}" srcOrd="0" destOrd="0" presId="urn:microsoft.com/office/officeart/2008/layout/VerticalCurvedList"/>
    <dgm:cxn modelId="{0E15EE47-B93B-4487-9EE3-3E00AA56A80E}" srcId="{8BF99BD4-12EB-4AF1-ABF2-9F8690C41D04}" destId="{9AA81EE0-EE2E-4170-85F2-76C9B4D786AA}" srcOrd="0" destOrd="0" parTransId="{B189918C-4090-43A9-A410-71BB5E5759AC}" sibTransId="{EA704F91-AAAA-4390-8C64-B7845FEE4B7A}"/>
    <dgm:cxn modelId="{10837F6E-C898-4CB7-B973-00E384F02529}" type="presOf" srcId="{0D7EAD76-DF04-4ADF-BA85-BC69C0376B8F}" destId="{27613101-A38F-470B-8EA9-F918D74273B6}" srcOrd="0" destOrd="0" presId="urn:microsoft.com/office/officeart/2008/layout/VerticalCurvedList"/>
    <dgm:cxn modelId="{AEF7AA87-51C7-48D0-8646-99246B96FF0F}" srcId="{8BF99BD4-12EB-4AF1-ABF2-9F8690C41D04}" destId="{BD47167C-74F4-48BB-AB2C-FDFFC8D59005}" srcOrd="3" destOrd="0" parTransId="{F626DF60-911E-4759-9C46-2553A278EAA2}" sibTransId="{E9A45BA1-3BF6-4245-A1E9-4DC893FC661E}"/>
    <dgm:cxn modelId="{3EC88EBA-70EC-4ABB-99A1-EC8827A3EE78}" type="presOf" srcId="{9AA81EE0-EE2E-4170-85F2-76C9B4D786AA}" destId="{CAF265E4-EC2F-4268-AA5F-D4EED34498C2}" srcOrd="0" destOrd="0" presId="urn:microsoft.com/office/officeart/2008/layout/VerticalCurvedList"/>
    <dgm:cxn modelId="{7D3E98CC-E2D8-492F-945A-8A30857B0CEE}" srcId="{8BF99BD4-12EB-4AF1-ABF2-9F8690C41D04}" destId="{0D7EAD76-DF04-4ADF-BA85-BC69C0376B8F}" srcOrd="2" destOrd="0" parTransId="{B93EE466-B34C-4C7C-B2EE-8B5C5F15EA28}" sibTransId="{08197B50-FF53-44F8-B43A-074947B5720A}"/>
    <dgm:cxn modelId="{6AD44CE9-B184-47C6-89E9-62DBC2CA9726}" srcId="{8BF99BD4-12EB-4AF1-ABF2-9F8690C41D04}" destId="{31445DCC-6812-4A76-9B17-50EE59F311BC}" srcOrd="4" destOrd="0" parTransId="{DC666838-0480-4CC2-A714-56BC8D750751}" sibTransId="{328F4187-E2E7-4C9C-A4C8-2C0A23BBC68F}"/>
    <dgm:cxn modelId="{5865D9EC-352D-4328-9B3A-B774A324DDD9}" type="presOf" srcId="{31445DCC-6812-4A76-9B17-50EE59F311BC}" destId="{ECF2F012-3871-4619-8C57-8A790939A2A8}" srcOrd="0" destOrd="0" presId="urn:microsoft.com/office/officeart/2008/layout/VerticalCurvedList"/>
    <dgm:cxn modelId="{D95794F1-E90F-4249-B611-4FE2F7058ACF}" srcId="{8BF99BD4-12EB-4AF1-ABF2-9F8690C41D04}" destId="{25BFD0D7-1812-4F32-A10C-476E52A5582B}" srcOrd="1" destOrd="0" parTransId="{F9A656AB-D7E0-4FAF-82B7-68786623E99A}" sibTransId="{E313091F-BEBE-4E73-A3E6-AAAABFC0F145}"/>
    <dgm:cxn modelId="{A5AEF680-140E-444E-AE48-7E7BA0BFD744}" type="presParOf" srcId="{708B6CCE-DA4E-47E9-A868-F95F4A83FB7E}" destId="{B607670B-8BD2-4089-B332-D9F5A566C084}" srcOrd="0" destOrd="0" presId="urn:microsoft.com/office/officeart/2008/layout/VerticalCurvedList"/>
    <dgm:cxn modelId="{5E2334A7-A5CC-4FBB-AFBC-016050696C20}" type="presParOf" srcId="{B607670B-8BD2-4089-B332-D9F5A566C084}" destId="{C93F2135-DCA7-4C9D-960A-F7E485C4AEC1}" srcOrd="0" destOrd="0" presId="urn:microsoft.com/office/officeart/2008/layout/VerticalCurvedList"/>
    <dgm:cxn modelId="{345780C2-FEB0-43D4-B0AA-450F112CDE93}" type="presParOf" srcId="{C93F2135-DCA7-4C9D-960A-F7E485C4AEC1}" destId="{D0477256-E949-4101-A69E-CCBBE26DC8A6}" srcOrd="0" destOrd="0" presId="urn:microsoft.com/office/officeart/2008/layout/VerticalCurvedList"/>
    <dgm:cxn modelId="{9E918416-8E97-45A5-AC15-1D820EDE4D60}" type="presParOf" srcId="{C93F2135-DCA7-4C9D-960A-F7E485C4AEC1}" destId="{DA3C480F-AD3A-452D-8A00-B490036403BA}" srcOrd="1" destOrd="0" presId="urn:microsoft.com/office/officeart/2008/layout/VerticalCurvedList"/>
    <dgm:cxn modelId="{78D5C7D4-873F-473E-8CF0-93996059D5C4}" type="presParOf" srcId="{C93F2135-DCA7-4C9D-960A-F7E485C4AEC1}" destId="{B054F998-68C0-4295-BE63-24F8A232DBBC}" srcOrd="2" destOrd="0" presId="urn:microsoft.com/office/officeart/2008/layout/VerticalCurvedList"/>
    <dgm:cxn modelId="{8CA4340D-6A6F-4AC9-BC71-4ED784B7A3EC}" type="presParOf" srcId="{C93F2135-DCA7-4C9D-960A-F7E485C4AEC1}" destId="{8B5A6DDA-9D08-4C78-B261-0189D79FE087}" srcOrd="3" destOrd="0" presId="urn:microsoft.com/office/officeart/2008/layout/VerticalCurvedList"/>
    <dgm:cxn modelId="{C6089744-8EB4-4EE5-A660-D2A721D85823}" type="presParOf" srcId="{B607670B-8BD2-4089-B332-D9F5A566C084}" destId="{CAF265E4-EC2F-4268-AA5F-D4EED34498C2}" srcOrd="1" destOrd="0" presId="urn:microsoft.com/office/officeart/2008/layout/VerticalCurvedList"/>
    <dgm:cxn modelId="{9CBCC79D-5540-4E97-8DDB-49D55E5A9786}" type="presParOf" srcId="{B607670B-8BD2-4089-B332-D9F5A566C084}" destId="{1E132538-FBB9-4748-A278-0F370B709C85}" srcOrd="2" destOrd="0" presId="urn:microsoft.com/office/officeart/2008/layout/VerticalCurvedList"/>
    <dgm:cxn modelId="{30E31FA4-516F-40CF-86B6-78826331D22F}" type="presParOf" srcId="{1E132538-FBB9-4748-A278-0F370B709C85}" destId="{B396FDB4-24A2-4D84-99F9-CBE6F93EE06B}" srcOrd="0" destOrd="0" presId="urn:microsoft.com/office/officeart/2008/layout/VerticalCurvedList"/>
    <dgm:cxn modelId="{A76B74D8-D828-44EB-B2CE-0BB2F96F5E51}" type="presParOf" srcId="{B607670B-8BD2-4089-B332-D9F5A566C084}" destId="{8CA0DF6C-B771-496F-99A9-EBD0834F18FA}" srcOrd="3" destOrd="0" presId="urn:microsoft.com/office/officeart/2008/layout/VerticalCurvedList"/>
    <dgm:cxn modelId="{FF46F2BE-7483-4B0B-88F8-A28A87A164F6}" type="presParOf" srcId="{B607670B-8BD2-4089-B332-D9F5A566C084}" destId="{DCF642F3-3AC8-4E82-94C2-EB5220EA926B}" srcOrd="4" destOrd="0" presId="urn:microsoft.com/office/officeart/2008/layout/VerticalCurvedList"/>
    <dgm:cxn modelId="{A3A778D1-52E4-4157-9E19-171209E9CB14}" type="presParOf" srcId="{DCF642F3-3AC8-4E82-94C2-EB5220EA926B}" destId="{8DEC8D89-6898-40E8-BE08-497F8752B245}" srcOrd="0" destOrd="0" presId="urn:microsoft.com/office/officeart/2008/layout/VerticalCurvedList"/>
    <dgm:cxn modelId="{AB617404-FA54-42B0-89BD-F6AED368C737}" type="presParOf" srcId="{B607670B-8BD2-4089-B332-D9F5A566C084}" destId="{27613101-A38F-470B-8EA9-F918D74273B6}" srcOrd="5" destOrd="0" presId="urn:microsoft.com/office/officeart/2008/layout/VerticalCurvedList"/>
    <dgm:cxn modelId="{69B1E36A-9A7C-4C17-BD72-6EE549E2B09A}" type="presParOf" srcId="{B607670B-8BD2-4089-B332-D9F5A566C084}" destId="{582D1AD1-34A3-4843-94E9-57213D80757A}" srcOrd="6" destOrd="0" presId="urn:microsoft.com/office/officeart/2008/layout/VerticalCurvedList"/>
    <dgm:cxn modelId="{C86CBFBA-66BC-48AB-98CC-E80AFDA5B971}" type="presParOf" srcId="{582D1AD1-34A3-4843-94E9-57213D80757A}" destId="{451FA18F-E961-44E1-B2F5-7C97CA7D1D24}" srcOrd="0" destOrd="0" presId="urn:microsoft.com/office/officeart/2008/layout/VerticalCurvedList"/>
    <dgm:cxn modelId="{04533572-B91A-459F-AAF6-DCF9608D2294}" type="presParOf" srcId="{B607670B-8BD2-4089-B332-D9F5A566C084}" destId="{DB7E2849-817F-491C-A1C3-D90A2F43A6E5}" srcOrd="7" destOrd="0" presId="urn:microsoft.com/office/officeart/2008/layout/VerticalCurvedList"/>
    <dgm:cxn modelId="{E7C6C7BE-EA34-4DF8-B20E-B91D578FE85A}" type="presParOf" srcId="{B607670B-8BD2-4089-B332-D9F5A566C084}" destId="{FDE9EA96-2B22-4FF5-AD68-38BC4F130EA1}" srcOrd="8" destOrd="0" presId="urn:microsoft.com/office/officeart/2008/layout/VerticalCurvedList"/>
    <dgm:cxn modelId="{934B6063-F25E-432C-A4D6-A4BD8F859676}" type="presParOf" srcId="{FDE9EA96-2B22-4FF5-AD68-38BC4F130EA1}" destId="{E2535466-C3CF-4AFB-B99C-80BD2C220F14}" srcOrd="0" destOrd="0" presId="urn:microsoft.com/office/officeart/2008/layout/VerticalCurvedList"/>
    <dgm:cxn modelId="{7843CE59-E73F-4923-8221-8DCA7C3075E3}" type="presParOf" srcId="{B607670B-8BD2-4089-B332-D9F5A566C084}" destId="{ECF2F012-3871-4619-8C57-8A790939A2A8}" srcOrd="9" destOrd="0" presId="urn:microsoft.com/office/officeart/2008/layout/VerticalCurvedList"/>
    <dgm:cxn modelId="{6B5BFD0C-3A60-47C3-9E33-CA6A958BE7FC}" type="presParOf" srcId="{B607670B-8BD2-4089-B332-D9F5A566C084}" destId="{F708B0CB-0937-444F-8D84-325083D3DD4D}" srcOrd="10" destOrd="0" presId="urn:microsoft.com/office/officeart/2008/layout/VerticalCurvedList"/>
    <dgm:cxn modelId="{DC458B94-3D47-4BF5-AF3E-6ED602FA2021}" type="presParOf" srcId="{F708B0CB-0937-444F-8D84-325083D3DD4D}" destId="{7418518A-AE42-4760-B358-7E24B294AFB2}"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EC200-2396-4A78-B722-EE72F06EB405}"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en-IN"/>
        </a:p>
      </dgm:t>
    </dgm:pt>
    <dgm:pt modelId="{7761DDAE-77CC-4CE4-8C4E-FF5AFFE7F329}">
      <dgm:prSet phldrT="[Text]" custT="1"/>
      <dgm:spPr/>
      <dgm:t>
        <a:bodyPr/>
        <a:lstStyle/>
        <a:p>
          <a:r>
            <a:rPr lang="en-US" sz="1600" b="1" dirty="0">
              <a:solidFill>
                <a:schemeClr val="tx1"/>
              </a:solidFill>
              <a:latin typeface="Agency FB" panose="020B0503020202020204" pitchFamily="34" charset="0"/>
            </a:rPr>
            <a:t>Basic NLP Techniques</a:t>
          </a:r>
          <a:endParaRPr lang="en-IN" sz="1600" b="1" dirty="0">
            <a:solidFill>
              <a:schemeClr val="tx1"/>
            </a:solidFill>
            <a:latin typeface="Agency FB" panose="020B0503020202020204" pitchFamily="34" charset="0"/>
          </a:endParaRPr>
        </a:p>
      </dgm:t>
    </dgm:pt>
    <dgm:pt modelId="{6328999A-DCE1-4DA0-A99E-F38E86C3C908}" type="parTrans" cxnId="{DFB7B0AC-D701-458B-9694-5D77954023A0}">
      <dgm:prSet/>
      <dgm:spPr/>
      <dgm:t>
        <a:bodyPr/>
        <a:lstStyle/>
        <a:p>
          <a:endParaRPr lang="en-IN" sz="1600" b="1">
            <a:solidFill>
              <a:schemeClr val="tx1"/>
            </a:solidFill>
            <a:latin typeface="Agency FB" panose="020B0503020202020204" pitchFamily="34" charset="0"/>
          </a:endParaRPr>
        </a:p>
      </dgm:t>
    </dgm:pt>
    <dgm:pt modelId="{13F41B52-A1D5-4DC7-87C8-580EF4B45A0B}" type="sibTrans" cxnId="{DFB7B0AC-D701-458B-9694-5D77954023A0}">
      <dgm:prSet/>
      <dgm:spPr/>
      <dgm:t>
        <a:bodyPr/>
        <a:lstStyle/>
        <a:p>
          <a:endParaRPr lang="en-IN" sz="1600" b="1">
            <a:solidFill>
              <a:schemeClr val="tx1"/>
            </a:solidFill>
            <a:latin typeface="Agency FB" panose="020B0503020202020204" pitchFamily="34" charset="0"/>
          </a:endParaRPr>
        </a:p>
      </dgm:t>
    </dgm:pt>
    <dgm:pt modelId="{649D9F7B-C749-4007-AAFC-6A29CC02181A}">
      <dgm:prSet phldrT="[Text]" custT="1"/>
      <dgm:spPr/>
      <dgm:t>
        <a:bodyPr/>
        <a:lstStyle/>
        <a:p>
          <a:pPr>
            <a:buFont typeface="+mj-lt"/>
            <a:buAutoNum type="arabicPeriod"/>
          </a:pPr>
          <a:r>
            <a:rPr lang="en-US" sz="1600" b="1" i="0">
              <a:solidFill>
                <a:schemeClr val="tx1"/>
              </a:solidFill>
              <a:effectLst/>
              <a:latin typeface="Agency FB" panose="020B0503020202020204" pitchFamily="34" charset="0"/>
            </a:rPr>
            <a:t>Tokenization</a:t>
          </a:r>
          <a:endParaRPr lang="en-IN" sz="1600" b="1">
            <a:solidFill>
              <a:schemeClr val="tx1"/>
            </a:solidFill>
            <a:latin typeface="Agency FB" panose="020B0503020202020204" pitchFamily="34" charset="0"/>
          </a:endParaRPr>
        </a:p>
      </dgm:t>
    </dgm:pt>
    <dgm:pt modelId="{632E5459-81DD-417A-AF34-952333087D66}" type="parTrans" cxnId="{3CCD0BB4-48AE-4D66-BF8E-54D2D897B804}">
      <dgm:prSet custT="1"/>
      <dgm:spPr/>
      <dgm:t>
        <a:bodyPr/>
        <a:lstStyle/>
        <a:p>
          <a:endParaRPr lang="en-IN" sz="1600" b="1">
            <a:solidFill>
              <a:schemeClr val="tx1"/>
            </a:solidFill>
            <a:latin typeface="Agency FB" panose="020B0503020202020204" pitchFamily="34" charset="0"/>
          </a:endParaRPr>
        </a:p>
      </dgm:t>
    </dgm:pt>
    <dgm:pt modelId="{FB88156F-BA7B-4C6A-B5B1-5A6EDEBF0F2A}" type="sibTrans" cxnId="{3CCD0BB4-48AE-4D66-BF8E-54D2D897B804}">
      <dgm:prSet/>
      <dgm:spPr/>
      <dgm:t>
        <a:bodyPr/>
        <a:lstStyle/>
        <a:p>
          <a:endParaRPr lang="en-IN" sz="1600" b="1">
            <a:solidFill>
              <a:schemeClr val="tx1"/>
            </a:solidFill>
            <a:latin typeface="Agency FB" panose="020B0503020202020204" pitchFamily="34" charset="0"/>
          </a:endParaRPr>
        </a:p>
      </dgm:t>
    </dgm:pt>
    <dgm:pt modelId="{B4D59CF3-6D6A-42DC-A569-3A29A5E2CAFE}">
      <dgm:prSet custT="1"/>
      <dgm:spPr/>
      <dgm:t>
        <a:bodyPr/>
        <a:lstStyle/>
        <a:p>
          <a:r>
            <a:rPr lang="en-US" sz="1600" b="1" i="0" dirty="0">
              <a:solidFill>
                <a:schemeClr val="tx1"/>
              </a:solidFill>
              <a:effectLst/>
              <a:latin typeface="Agency FB" panose="020B0503020202020204" pitchFamily="34" charset="0"/>
            </a:rPr>
            <a:t>Stemming </a:t>
          </a:r>
        </a:p>
        <a:p>
          <a:r>
            <a:rPr lang="en-US" sz="1600" b="1" i="0" dirty="0">
              <a:solidFill>
                <a:schemeClr val="tx1"/>
              </a:solidFill>
              <a:effectLst/>
              <a:latin typeface="Agency FB" panose="020B0503020202020204" pitchFamily="34" charset="0"/>
            </a:rPr>
            <a:t>and Lemmatization</a:t>
          </a:r>
        </a:p>
      </dgm:t>
    </dgm:pt>
    <dgm:pt modelId="{B4A17E82-6AEC-47EE-92CC-D30D17AFDB77}" type="parTrans" cxnId="{3C099825-9A0F-42CB-9B05-D9B5BDE6235B}">
      <dgm:prSet custT="1"/>
      <dgm:spPr/>
      <dgm:t>
        <a:bodyPr/>
        <a:lstStyle/>
        <a:p>
          <a:endParaRPr lang="en-IN" sz="1600" b="1">
            <a:solidFill>
              <a:schemeClr val="tx1"/>
            </a:solidFill>
            <a:latin typeface="Agency FB" panose="020B0503020202020204" pitchFamily="34" charset="0"/>
          </a:endParaRPr>
        </a:p>
      </dgm:t>
    </dgm:pt>
    <dgm:pt modelId="{3FB4AB9E-AFE7-4243-9D1A-2EEA1F041F30}" type="sibTrans" cxnId="{3C099825-9A0F-42CB-9B05-D9B5BDE6235B}">
      <dgm:prSet/>
      <dgm:spPr/>
      <dgm:t>
        <a:bodyPr/>
        <a:lstStyle/>
        <a:p>
          <a:endParaRPr lang="en-IN" sz="1600" b="1">
            <a:solidFill>
              <a:schemeClr val="tx1"/>
            </a:solidFill>
            <a:latin typeface="Agency FB" panose="020B0503020202020204" pitchFamily="34" charset="0"/>
          </a:endParaRPr>
        </a:p>
      </dgm:t>
    </dgm:pt>
    <dgm:pt modelId="{DEF55CE5-012D-4728-A0BC-4ED391A4EE0C}">
      <dgm:prSet custT="1"/>
      <dgm:spPr/>
      <dgm:t>
        <a:bodyPr/>
        <a:lstStyle/>
        <a:p>
          <a:r>
            <a:rPr lang="en-US" sz="1600" b="1" i="0">
              <a:solidFill>
                <a:schemeClr val="tx1"/>
              </a:solidFill>
              <a:effectLst/>
              <a:latin typeface="Agency FB" panose="020B0503020202020204" pitchFamily="34" charset="0"/>
            </a:rPr>
            <a:t>Part-Of-Speech (POS) Tagging</a:t>
          </a:r>
          <a:endParaRPr lang="en-US" sz="1600" b="1" i="0" dirty="0">
            <a:solidFill>
              <a:schemeClr val="tx1"/>
            </a:solidFill>
            <a:effectLst/>
            <a:latin typeface="Agency FB" panose="020B0503020202020204" pitchFamily="34" charset="0"/>
          </a:endParaRPr>
        </a:p>
      </dgm:t>
    </dgm:pt>
    <dgm:pt modelId="{8B77045E-AD9A-478C-9728-2F03DD6B84F5}" type="parTrans" cxnId="{DB2B73D4-4D54-457E-A02C-10E8450A2523}">
      <dgm:prSet custT="1"/>
      <dgm:spPr/>
      <dgm:t>
        <a:bodyPr/>
        <a:lstStyle/>
        <a:p>
          <a:endParaRPr lang="en-IN" sz="1600" b="1">
            <a:solidFill>
              <a:schemeClr val="tx1"/>
            </a:solidFill>
            <a:latin typeface="Agency FB" panose="020B0503020202020204" pitchFamily="34" charset="0"/>
          </a:endParaRPr>
        </a:p>
      </dgm:t>
    </dgm:pt>
    <dgm:pt modelId="{9FCCE5CC-3FC7-425D-B777-32166693C1D6}" type="sibTrans" cxnId="{DB2B73D4-4D54-457E-A02C-10E8450A2523}">
      <dgm:prSet/>
      <dgm:spPr/>
      <dgm:t>
        <a:bodyPr/>
        <a:lstStyle/>
        <a:p>
          <a:endParaRPr lang="en-IN" sz="1600" b="1">
            <a:solidFill>
              <a:schemeClr val="tx1"/>
            </a:solidFill>
            <a:latin typeface="Agency FB" panose="020B0503020202020204" pitchFamily="34" charset="0"/>
          </a:endParaRPr>
        </a:p>
      </dgm:t>
    </dgm:pt>
    <dgm:pt modelId="{E6A0EBAE-3AB8-4562-BE5D-0E9DCC2A5882}">
      <dgm:prSet custT="1"/>
      <dgm:spPr/>
      <dgm:t>
        <a:bodyPr/>
        <a:lstStyle/>
        <a:p>
          <a:r>
            <a:rPr lang="en-US" sz="1600" b="1" i="0">
              <a:solidFill>
                <a:schemeClr val="tx1"/>
              </a:solidFill>
              <a:effectLst/>
              <a:latin typeface="Agency FB" panose="020B0503020202020204" pitchFamily="34" charset="0"/>
            </a:rPr>
            <a:t>Chunking</a:t>
          </a:r>
          <a:endParaRPr lang="en-US" sz="1600" b="1" i="0" dirty="0">
            <a:solidFill>
              <a:schemeClr val="tx1"/>
            </a:solidFill>
            <a:effectLst/>
            <a:latin typeface="Agency FB" panose="020B0503020202020204" pitchFamily="34" charset="0"/>
          </a:endParaRPr>
        </a:p>
      </dgm:t>
    </dgm:pt>
    <dgm:pt modelId="{52E8F8AB-1B74-4529-BCA4-850519AEBEF3}" type="parTrans" cxnId="{765B6798-1F7A-4EA1-A752-39D02C7D2FF5}">
      <dgm:prSet custT="1"/>
      <dgm:spPr/>
      <dgm:t>
        <a:bodyPr/>
        <a:lstStyle/>
        <a:p>
          <a:endParaRPr lang="en-IN" sz="1600" b="1">
            <a:solidFill>
              <a:schemeClr val="tx1"/>
            </a:solidFill>
            <a:latin typeface="Agency FB" panose="020B0503020202020204" pitchFamily="34" charset="0"/>
          </a:endParaRPr>
        </a:p>
      </dgm:t>
    </dgm:pt>
    <dgm:pt modelId="{31E1BFBC-C15B-4904-9EB7-8151EFC216EE}" type="sibTrans" cxnId="{765B6798-1F7A-4EA1-A752-39D02C7D2FF5}">
      <dgm:prSet/>
      <dgm:spPr/>
      <dgm:t>
        <a:bodyPr/>
        <a:lstStyle/>
        <a:p>
          <a:endParaRPr lang="en-IN" sz="1600" b="1">
            <a:solidFill>
              <a:schemeClr val="tx1"/>
            </a:solidFill>
            <a:latin typeface="Agency FB" panose="020B0503020202020204" pitchFamily="34" charset="0"/>
          </a:endParaRPr>
        </a:p>
      </dgm:t>
    </dgm:pt>
    <dgm:pt modelId="{D1DF8C5F-8D70-4055-B8B5-0F448A7105B7}">
      <dgm:prSet custT="1"/>
      <dgm:spPr/>
      <dgm:t>
        <a:bodyPr/>
        <a:lstStyle/>
        <a:p>
          <a:r>
            <a:rPr lang="en-US" sz="1600" b="1" i="0">
              <a:solidFill>
                <a:schemeClr val="tx1"/>
              </a:solidFill>
              <a:effectLst/>
              <a:latin typeface="Agency FB" panose="020B0503020202020204" pitchFamily="34" charset="0"/>
            </a:rPr>
            <a:t>Stop Word Removal</a:t>
          </a:r>
          <a:endParaRPr lang="en-US" sz="1600" b="1" i="0" dirty="0">
            <a:solidFill>
              <a:schemeClr val="tx1"/>
            </a:solidFill>
            <a:effectLst/>
            <a:latin typeface="Agency FB" panose="020B0503020202020204" pitchFamily="34" charset="0"/>
          </a:endParaRPr>
        </a:p>
      </dgm:t>
    </dgm:pt>
    <dgm:pt modelId="{E43BB786-E5A3-4CB5-B7C2-49E28C2B8744}" type="parTrans" cxnId="{0B274F65-A80D-47C0-83A5-36E0C82D35DE}">
      <dgm:prSet custT="1"/>
      <dgm:spPr/>
      <dgm:t>
        <a:bodyPr/>
        <a:lstStyle/>
        <a:p>
          <a:endParaRPr lang="en-IN" sz="1600" b="1">
            <a:solidFill>
              <a:schemeClr val="tx1"/>
            </a:solidFill>
            <a:latin typeface="Agency FB" panose="020B0503020202020204" pitchFamily="34" charset="0"/>
          </a:endParaRPr>
        </a:p>
      </dgm:t>
    </dgm:pt>
    <dgm:pt modelId="{C9729DD8-690F-4613-97DE-A81E28E57D0D}" type="sibTrans" cxnId="{0B274F65-A80D-47C0-83A5-36E0C82D35DE}">
      <dgm:prSet/>
      <dgm:spPr/>
      <dgm:t>
        <a:bodyPr/>
        <a:lstStyle/>
        <a:p>
          <a:endParaRPr lang="en-IN" sz="1600" b="1">
            <a:solidFill>
              <a:schemeClr val="tx1"/>
            </a:solidFill>
            <a:latin typeface="Agency FB" panose="020B0503020202020204" pitchFamily="34" charset="0"/>
          </a:endParaRPr>
        </a:p>
      </dgm:t>
    </dgm:pt>
    <dgm:pt modelId="{989702EF-9165-482E-8373-BC225FF571F2}">
      <dgm:prSet custT="1"/>
      <dgm:spPr/>
      <dgm:t>
        <a:bodyPr/>
        <a:lstStyle/>
        <a:p>
          <a:r>
            <a:rPr lang="en-US" sz="1600" b="1" i="0">
              <a:solidFill>
                <a:schemeClr val="tx1"/>
              </a:solidFill>
              <a:effectLst/>
              <a:latin typeface="Agency FB" panose="020B0503020202020204" pitchFamily="34" charset="0"/>
            </a:rPr>
            <a:t>Named Entity Recognition</a:t>
          </a:r>
          <a:endParaRPr lang="en-US" sz="1600" b="1" i="0" dirty="0">
            <a:solidFill>
              <a:schemeClr val="tx1"/>
            </a:solidFill>
            <a:effectLst/>
            <a:latin typeface="Agency FB" panose="020B0503020202020204" pitchFamily="34" charset="0"/>
          </a:endParaRPr>
        </a:p>
      </dgm:t>
    </dgm:pt>
    <dgm:pt modelId="{D96A5270-3524-48CD-9074-3076199EF2A6}" type="parTrans" cxnId="{1D0B9DDC-7BAC-4AF7-BAAB-95BBF2E5EDE4}">
      <dgm:prSet custT="1"/>
      <dgm:spPr/>
      <dgm:t>
        <a:bodyPr/>
        <a:lstStyle/>
        <a:p>
          <a:endParaRPr lang="en-IN" sz="1600" b="1">
            <a:solidFill>
              <a:schemeClr val="tx1"/>
            </a:solidFill>
            <a:latin typeface="Agency FB" panose="020B0503020202020204" pitchFamily="34" charset="0"/>
          </a:endParaRPr>
        </a:p>
      </dgm:t>
    </dgm:pt>
    <dgm:pt modelId="{E8507D43-E7D0-489F-8490-118C6365D582}" type="sibTrans" cxnId="{1D0B9DDC-7BAC-4AF7-BAAB-95BBF2E5EDE4}">
      <dgm:prSet/>
      <dgm:spPr/>
      <dgm:t>
        <a:bodyPr/>
        <a:lstStyle/>
        <a:p>
          <a:endParaRPr lang="en-IN" sz="1600" b="1">
            <a:solidFill>
              <a:schemeClr val="tx1"/>
            </a:solidFill>
            <a:latin typeface="Agency FB" panose="020B0503020202020204" pitchFamily="34" charset="0"/>
          </a:endParaRPr>
        </a:p>
      </dgm:t>
    </dgm:pt>
    <dgm:pt modelId="{0A3E37EB-1D17-4706-9EC3-0E3C2E520B6C}" type="pres">
      <dgm:prSet presAssocID="{9B1EC200-2396-4A78-B722-EE72F06EB405}" presName="Name0" presStyleCnt="0">
        <dgm:presLayoutVars>
          <dgm:chMax val="1"/>
          <dgm:dir/>
          <dgm:animLvl val="ctr"/>
          <dgm:resizeHandles val="exact"/>
        </dgm:presLayoutVars>
      </dgm:prSet>
      <dgm:spPr/>
    </dgm:pt>
    <dgm:pt modelId="{4AA433A3-8A91-46CB-A9C9-967B9CE4FAA5}" type="pres">
      <dgm:prSet presAssocID="{7761DDAE-77CC-4CE4-8C4E-FF5AFFE7F329}" presName="centerShape" presStyleLbl="node0" presStyleIdx="0" presStyleCnt="1"/>
      <dgm:spPr/>
    </dgm:pt>
    <dgm:pt modelId="{E4B8207B-9080-41D7-B687-354A593A3A23}" type="pres">
      <dgm:prSet presAssocID="{632E5459-81DD-417A-AF34-952333087D66}" presName="parTrans" presStyleLbl="sibTrans2D1" presStyleIdx="0" presStyleCnt="6"/>
      <dgm:spPr/>
    </dgm:pt>
    <dgm:pt modelId="{9255C3F5-A4D5-4680-87AD-B618E6A146F1}" type="pres">
      <dgm:prSet presAssocID="{632E5459-81DD-417A-AF34-952333087D66}" presName="connectorText" presStyleLbl="sibTrans2D1" presStyleIdx="0" presStyleCnt="6"/>
      <dgm:spPr/>
    </dgm:pt>
    <dgm:pt modelId="{D63970FC-1CE9-4C20-BC7C-741135F0DA79}" type="pres">
      <dgm:prSet presAssocID="{649D9F7B-C749-4007-AAFC-6A29CC02181A}" presName="node" presStyleLbl="node1" presStyleIdx="0" presStyleCnt="6">
        <dgm:presLayoutVars>
          <dgm:bulletEnabled val="1"/>
        </dgm:presLayoutVars>
      </dgm:prSet>
      <dgm:spPr/>
    </dgm:pt>
    <dgm:pt modelId="{AC90E995-63E5-454C-A9C7-AD4C2700016B}" type="pres">
      <dgm:prSet presAssocID="{B4A17E82-6AEC-47EE-92CC-D30D17AFDB77}" presName="parTrans" presStyleLbl="sibTrans2D1" presStyleIdx="1" presStyleCnt="6"/>
      <dgm:spPr/>
    </dgm:pt>
    <dgm:pt modelId="{D38D6D1F-DFBD-45EF-ABD8-1F6485102D9C}" type="pres">
      <dgm:prSet presAssocID="{B4A17E82-6AEC-47EE-92CC-D30D17AFDB77}" presName="connectorText" presStyleLbl="sibTrans2D1" presStyleIdx="1" presStyleCnt="6"/>
      <dgm:spPr/>
    </dgm:pt>
    <dgm:pt modelId="{2F054829-0696-4ADA-B107-3C5B42F669C4}" type="pres">
      <dgm:prSet presAssocID="{B4D59CF3-6D6A-42DC-A569-3A29A5E2CAFE}" presName="node" presStyleLbl="node1" presStyleIdx="1" presStyleCnt="6">
        <dgm:presLayoutVars>
          <dgm:bulletEnabled val="1"/>
        </dgm:presLayoutVars>
      </dgm:prSet>
      <dgm:spPr/>
    </dgm:pt>
    <dgm:pt modelId="{0109DC6B-3954-4930-A5B0-40AC78281D9B}" type="pres">
      <dgm:prSet presAssocID="{8B77045E-AD9A-478C-9728-2F03DD6B84F5}" presName="parTrans" presStyleLbl="sibTrans2D1" presStyleIdx="2" presStyleCnt="6"/>
      <dgm:spPr/>
    </dgm:pt>
    <dgm:pt modelId="{04FDC921-FA6F-453E-AC1A-B96155E30611}" type="pres">
      <dgm:prSet presAssocID="{8B77045E-AD9A-478C-9728-2F03DD6B84F5}" presName="connectorText" presStyleLbl="sibTrans2D1" presStyleIdx="2" presStyleCnt="6"/>
      <dgm:spPr/>
    </dgm:pt>
    <dgm:pt modelId="{39EEE17D-F4F8-4DC9-9ACE-4AF19CB0F4F4}" type="pres">
      <dgm:prSet presAssocID="{DEF55CE5-012D-4728-A0BC-4ED391A4EE0C}" presName="node" presStyleLbl="node1" presStyleIdx="2" presStyleCnt="6">
        <dgm:presLayoutVars>
          <dgm:bulletEnabled val="1"/>
        </dgm:presLayoutVars>
      </dgm:prSet>
      <dgm:spPr/>
    </dgm:pt>
    <dgm:pt modelId="{88E4533D-F768-46AE-AF7D-AE1061507CDA}" type="pres">
      <dgm:prSet presAssocID="{52E8F8AB-1B74-4529-BCA4-850519AEBEF3}" presName="parTrans" presStyleLbl="sibTrans2D1" presStyleIdx="3" presStyleCnt="6"/>
      <dgm:spPr/>
    </dgm:pt>
    <dgm:pt modelId="{F30D3CDC-C10C-4839-BDF0-5725CF4733EC}" type="pres">
      <dgm:prSet presAssocID="{52E8F8AB-1B74-4529-BCA4-850519AEBEF3}" presName="connectorText" presStyleLbl="sibTrans2D1" presStyleIdx="3" presStyleCnt="6"/>
      <dgm:spPr/>
    </dgm:pt>
    <dgm:pt modelId="{C3F9CE42-D258-4813-89A8-0FD82451701A}" type="pres">
      <dgm:prSet presAssocID="{E6A0EBAE-3AB8-4562-BE5D-0E9DCC2A5882}" presName="node" presStyleLbl="node1" presStyleIdx="3" presStyleCnt="6">
        <dgm:presLayoutVars>
          <dgm:bulletEnabled val="1"/>
        </dgm:presLayoutVars>
      </dgm:prSet>
      <dgm:spPr/>
    </dgm:pt>
    <dgm:pt modelId="{365EBC2B-288D-4EE2-9739-79C9D84C7F22}" type="pres">
      <dgm:prSet presAssocID="{E43BB786-E5A3-4CB5-B7C2-49E28C2B8744}" presName="parTrans" presStyleLbl="sibTrans2D1" presStyleIdx="4" presStyleCnt="6"/>
      <dgm:spPr/>
    </dgm:pt>
    <dgm:pt modelId="{13BAA1F3-D146-4ECD-84FA-5C93AA02FE0F}" type="pres">
      <dgm:prSet presAssocID="{E43BB786-E5A3-4CB5-B7C2-49E28C2B8744}" presName="connectorText" presStyleLbl="sibTrans2D1" presStyleIdx="4" presStyleCnt="6"/>
      <dgm:spPr/>
    </dgm:pt>
    <dgm:pt modelId="{D90C7696-483F-4FD6-84DA-CE97F84A4E9F}" type="pres">
      <dgm:prSet presAssocID="{D1DF8C5F-8D70-4055-B8B5-0F448A7105B7}" presName="node" presStyleLbl="node1" presStyleIdx="4" presStyleCnt="6">
        <dgm:presLayoutVars>
          <dgm:bulletEnabled val="1"/>
        </dgm:presLayoutVars>
      </dgm:prSet>
      <dgm:spPr/>
    </dgm:pt>
    <dgm:pt modelId="{59A3C5EA-769A-485C-B845-706ABD4014F5}" type="pres">
      <dgm:prSet presAssocID="{D96A5270-3524-48CD-9074-3076199EF2A6}" presName="parTrans" presStyleLbl="sibTrans2D1" presStyleIdx="5" presStyleCnt="6"/>
      <dgm:spPr/>
    </dgm:pt>
    <dgm:pt modelId="{73973D66-23C7-4DB9-BA8B-00CF274EDF7D}" type="pres">
      <dgm:prSet presAssocID="{D96A5270-3524-48CD-9074-3076199EF2A6}" presName="connectorText" presStyleLbl="sibTrans2D1" presStyleIdx="5" presStyleCnt="6"/>
      <dgm:spPr/>
    </dgm:pt>
    <dgm:pt modelId="{65EB03A8-E175-46DE-A783-93E3772F317C}" type="pres">
      <dgm:prSet presAssocID="{989702EF-9165-482E-8373-BC225FF571F2}" presName="node" presStyleLbl="node1" presStyleIdx="5" presStyleCnt="6">
        <dgm:presLayoutVars>
          <dgm:bulletEnabled val="1"/>
        </dgm:presLayoutVars>
      </dgm:prSet>
      <dgm:spPr/>
    </dgm:pt>
  </dgm:ptLst>
  <dgm:cxnLst>
    <dgm:cxn modelId="{C08ACB09-27E6-49AC-8866-B42D94D3C060}" type="presOf" srcId="{B4A17E82-6AEC-47EE-92CC-D30D17AFDB77}" destId="{AC90E995-63E5-454C-A9C7-AD4C2700016B}" srcOrd="0" destOrd="0" presId="urn:microsoft.com/office/officeart/2005/8/layout/radial5"/>
    <dgm:cxn modelId="{CC7A160F-6E52-4D8D-A2BE-B4FA005D515F}" type="presOf" srcId="{52E8F8AB-1B74-4529-BCA4-850519AEBEF3}" destId="{88E4533D-F768-46AE-AF7D-AE1061507CDA}" srcOrd="0" destOrd="0" presId="urn:microsoft.com/office/officeart/2005/8/layout/radial5"/>
    <dgm:cxn modelId="{8CA9521B-9938-4A66-8CBB-D074BE9B12B5}" type="presOf" srcId="{D96A5270-3524-48CD-9074-3076199EF2A6}" destId="{73973D66-23C7-4DB9-BA8B-00CF274EDF7D}" srcOrd="1" destOrd="0" presId="urn:microsoft.com/office/officeart/2005/8/layout/radial5"/>
    <dgm:cxn modelId="{BAA2C523-76E6-4D17-9D8A-2A0EC17157A2}" type="presOf" srcId="{B4A17E82-6AEC-47EE-92CC-D30D17AFDB77}" destId="{D38D6D1F-DFBD-45EF-ABD8-1F6485102D9C}" srcOrd="1" destOrd="0" presId="urn:microsoft.com/office/officeart/2005/8/layout/radial5"/>
    <dgm:cxn modelId="{3C099825-9A0F-42CB-9B05-D9B5BDE6235B}" srcId="{7761DDAE-77CC-4CE4-8C4E-FF5AFFE7F329}" destId="{B4D59CF3-6D6A-42DC-A569-3A29A5E2CAFE}" srcOrd="1" destOrd="0" parTransId="{B4A17E82-6AEC-47EE-92CC-D30D17AFDB77}" sibTransId="{3FB4AB9E-AFE7-4243-9D1A-2EEA1F041F30}"/>
    <dgm:cxn modelId="{C268382A-AF95-4743-B358-94D7B542E68A}" type="presOf" srcId="{7761DDAE-77CC-4CE4-8C4E-FF5AFFE7F329}" destId="{4AA433A3-8A91-46CB-A9C9-967B9CE4FAA5}" srcOrd="0" destOrd="0" presId="urn:microsoft.com/office/officeart/2005/8/layout/radial5"/>
    <dgm:cxn modelId="{58FB952D-A755-4FC3-83BB-12EB744E45E6}" type="presOf" srcId="{632E5459-81DD-417A-AF34-952333087D66}" destId="{9255C3F5-A4D5-4680-87AD-B618E6A146F1}" srcOrd="1" destOrd="0" presId="urn:microsoft.com/office/officeart/2005/8/layout/radial5"/>
    <dgm:cxn modelId="{6DE8713B-CBB8-4B91-8444-FC5E10E822CD}" type="presOf" srcId="{989702EF-9165-482E-8373-BC225FF571F2}" destId="{65EB03A8-E175-46DE-A783-93E3772F317C}" srcOrd="0" destOrd="0" presId="urn:microsoft.com/office/officeart/2005/8/layout/radial5"/>
    <dgm:cxn modelId="{0B274F65-A80D-47C0-83A5-36E0C82D35DE}" srcId="{7761DDAE-77CC-4CE4-8C4E-FF5AFFE7F329}" destId="{D1DF8C5F-8D70-4055-B8B5-0F448A7105B7}" srcOrd="4" destOrd="0" parTransId="{E43BB786-E5A3-4CB5-B7C2-49E28C2B8744}" sibTransId="{C9729DD8-690F-4613-97DE-A81E28E57D0D}"/>
    <dgm:cxn modelId="{73C95F75-7233-46D9-9073-777D5E3B17FB}" type="presOf" srcId="{DEF55CE5-012D-4728-A0BC-4ED391A4EE0C}" destId="{39EEE17D-F4F8-4DC9-9ACE-4AF19CB0F4F4}" srcOrd="0" destOrd="0" presId="urn:microsoft.com/office/officeart/2005/8/layout/radial5"/>
    <dgm:cxn modelId="{0A8DE575-BC40-46D5-9B16-3FACD01A9A9F}" type="presOf" srcId="{B4D59CF3-6D6A-42DC-A569-3A29A5E2CAFE}" destId="{2F054829-0696-4ADA-B107-3C5B42F669C4}" srcOrd="0" destOrd="0" presId="urn:microsoft.com/office/officeart/2005/8/layout/radial5"/>
    <dgm:cxn modelId="{8D0C6E79-AAD4-4415-BEA6-2C875863C6BD}" type="presOf" srcId="{E6A0EBAE-3AB8-4562-BE5D-0E9DCC2A5882}" destId="{C3F9CE42-D258-4813-89A8-0FD82451701A}" srcOrd="0" destOrd="0" presId="urn:microsoft.com/office/officeart/2005/8/layout/radial5"/>
    <dgm:cxn modelId="{82BD8F93-B401-4E09-A4ED-560F66F2A205}" type="presOf" srcId="{E43BB786-E5A3-4CB5-B7C2-49E28C2B8744}" destId="{13BAA1F3-D146-4ECD-84FA-5C93AA02FE0F}" srcOrd="1" destOrd="0" presId="urn:microsoft.com/office/officeart/2005/8/layout/radial5"/>
    <dgm:cxn modelId="{9A460097-F2A2-42F3-8789-E3BDB4302889}" type="presOf" srcId="{632E5459-81DD-417A-AF34-952333087D66}" destId="{E4B8207B-9080-41D7-B687-354A593A3A23}" srcOrd="0" destOrd="0" presId="urn:microsoft.com/office/officeart/2005/8/layout/radial5"/>
    <dgm:cxn modelId="{765B6798-1F7A-4EA1-A752-39D02C7D2FF5}" srcId="{7761DDAE-77CC-4CE4-8C4E-FF5AFFE7F329}" destId="{E6A0EBAE-3AB8-4562-BE5D-0E9DCC2A5882}" srcOrd="3" destOrd="0" parTransId="{52E8F8AB-1B74-4529-BCA4-850519AEBEF3}" sibTransId="{31E1BFBC-C15B-4904-9EB7-8151EFC216EE}"/>
    <dgm:cxn modelId="{3FED17A4-D791-4B58-9139-8BC2283DF16B}" type="presOf" srcId="{D96A5270-3524-48CD-9074-3076199EF2A6}" destId="{59A3C5EA-769A-485C-B845-706ABD4014F5}" srcOrd="0" destOrd="0" presId="urn:microsoft.com/office/officeart/2005/8/layout/radial5"/>
    <dgm:cxn modelId="{0E0D63A6-C92E-44F6-8BE7-663D94147F79}" type="presOf" srcId="{8B77045E-AD9A-478C-9728-2F03DD6B84F5}" destId="{04FDC921-FA6F-453E-AC1A-B96155E30611}" srcOrd="1" destOrd="0" presId="urn:microsoft.com/office/officeart/2005/8/layout/radial5"/>
    <dgm:cxn modelId="{DFB7B0AC-D701-458B-9694-5D77954023A0}" srcId="{9B1EC200-2396-4A78-B722-EE72F06EB405}" destId="{7761DDAE-77CC-4CE4-8C4E-FF5AFFE7F329}" srcOrd="0" destOrd="0" parTransId="{6328999A-DCE1-4DA0-A99E-F38E86C3C908}" sibTransId="{13F41B52-A1D5-4DC7-87C8-580EF4B45A0B}"/>
    <dgm:cxn modelId="{3CCD0BB4-48AE-4D66-BF8E-54D2D897B804}" srcId="{7761DDAE-77CC-4CE4-8C4E-FF5AFFE7F329}" destId="{649D9F7B-C749-4007-AAFC-6A29CC02181A}" srcOrd="0" destOrd="0" parTransId="{632E5459-81DD-417A-AF34-952333087D66}" sibTransId="{FB88156F-BA7B-4C6A-B5B1-5A6EDEBF0F2A}"/>
    <dgm:cxn modelId="{8F5306BC-98F7-47CA-9624-24E5DD6AB043}" type="presOf" srcId="{8B77045E-AD9A-478C-9728-2F03DD6B84F5}" destId="{0109DC6B-3954-4930-A5B0-40AC78281D9B}" srcOrd="0" destOrd="0" presId="urn:microsoft.com/office/officeart/2005/8/layout/radial5"/>
    <dgm:cxn modelId="{71804FCA-F6A2-43D8-9CF4-632304938E57}" type="presOf" srcId="{9B1EC200-2396-4A78-B722-EE72F06EB405}" destId="{0A3E37EB-1D17-4706-9EC3-0E3C2E520B6C}" srcOrd="0" destOrd="0" presId="urn:microsoft.com/office/officeart/2005/8/layout/radial5"/>
    <dgm:cxn modelId="{FBC451D0-BD54-4577-8576-1604F632272F}" type="presOf" srcId="{649D9F7B-C749-4007-AAFC-6A29CC02181A}" destId="{D63970FC-1CE9-4C20-BC7C-741135F0DA79}" srcOrd="0" destOrd="0" presId="urn:microsoft.com/office/officeart/2005/8/layout/radial5"/>
    <dgm:cxn modelId="{DB2B73D4-4D54-457E-A02C-10E8450A2523}" srcId="{7761DDAE-77CC-4CE4-8C4E-FF5AFFE7F329}" destId="{DEF55CE5-012D-4728-A0BC-4ED391A4EE0C}" srcOrd="2" destOrd="0" parTransId="{8B77045E-AD9A-478C-9728-2F03DD6B84F5}" sibTransId="{9FCCE5CC-3FC7-425D-B777-32166693C1D6}"/>
    <dgm:cxn modelId="{1D0B9DDC-7BAC-4AF7-BAAB-95BBF2E5EDE4}" srcId="{7761DDAE-77CC-4CE4-8C4E-FF5AFFE7F329}" destId="{989702EF-9165-482E-8373-BC225FF571F2}" srcOrd="5" destOrd="0" parTransId="{D96A5270-3524-48CD-9074-3076199EF2A6}" sibTransId="{E8507D43-E7D0-489F-8490-118C6365D582}"/>
    <dgm:cxn modelId="{159943DF-B388-4837-B477-9507360D72D5}" type="presOf" srcId="{52E8F8AB-1B74-4529-BCA4-850519AEBEF3}" destId="{F30D3CDC-C10C-4839-BDF0-5725CF4733EC}" srcOrd="1" destOrd="0" presId="urn:microsoft.com/office/officeart/2005/8/layout/radial5"/>
    <dgm:cxn modelId="{7FBA00F8-5DF8-44B6-8A1F-A06F59B62F0A}" type="presOf" srcId="{E43BB786-E5A3-4CB5-B7C2-49E28C2B8744}" destId="{365EBC2B-288D-4EE2-9739-79C9D84C7F22}" srcOrd="0" destOrd="0" presId="urn:microsoft.com/office/officeart/2005/8/layout/radial5"/>
    <dgm:cxn modelId="{0D87C9F9-1665-486E-A3CD-DDA705007EA0}" type="presOf" srcId="{D1DF8C5F-8D70-4055-B8B5-0F448A7105B7}" destId="{D90C7696-483F-4FD6-84DA-CE97F84A4E9F}" srcOrd="0" destOrd="0" presId="urn:microsoft.com/office/officeart/2005/8/layout/radial5"/>
    <dgm:cxn modelId="{5F157AD4-E950-4564-8BD5-DEC7DA4E39A3}" type="presParOf" srcId="{0A3E37EB-1D17-4706-9EC3-0E3C2E520B6C}" destId="{4AA433A3-8A91-46CB-A9C9-967B9CE4FAA5}" srcOrd="0" destOrd="0" presId="urn:microsoft.com/office/officeart/2005/8/layout/radial5"/>
    <dgm:cxn modelId="{0666F6CA-1EAF-4A0F-AF56-CF718F21DA98}" type="presParOf" srcId="{0A3E37EB-1D17-4706-9EC3-0E3C2E520B6C}" destId="{E4B8207B-9080-41D7-B687-354A593A3A23}" srcOrd="1" destOrd="0" presId="urn:microsoft.com/office/officeart/2005/8/layout/radial5"/>
    <dgm:cxn modelId="{4662FA97-EBFF-4D4D-9E61-65370E534578}" type="presParOf" srcId="{E4B8207B-9080-41D7-B687-354A593A3A23}" destId="{9255C3F5-A4D5-4680-87AD-B618E6A146F1}" srcOrd="0" destOrd="0" presId="urn:microsoft.com/office/officeart/2005/8/layout/radial5"/>
    <dgm:cxn modelId="{2648083E-D29A-4F79-9379-6F915556B059}" type="presParOf" srcId="{0A3E37EB-1D17-4706-9EC3-0E3C2E520B6C}" destId="{D63970FC-1CE9-4C20-BC7C-741135F0DA79}" srcOrd="2" destOrd="0" presId="urn:microsoft.com/office/officeart/2005/8/layout/radial5"/>
    <dgm:cxn modelId="{E1BF2486-5BEB-421C-8DB7-C46EF9F276AE}" type="presParOf" srcId="{0A3E37EB-1D17-4706-9EC3-0E3C2E520B6C}" destId="{AC90E995-63E5-454C-A9C7-AD4C2700016B}" srcOrd="3" destOrd="0" presId="urn:microsoft.com/office/officeart/2005/8/layout/radial5"/>
    <dgm:cxn modelId="{D504140A-DCB8-46F3-9AE0-D8E3CF784761}" type="presParOf" srcId="{AC90E995-63E5-454C-A9C7-AD4C2700016B}" destId="{D38D6D1F-DFBD-45EF-ABD8-1F6485102D9C}" srcOrd="0" destOrd="0" presId="urn:microsoft.com/office/officeart/2005/8/layout/radial5"/>
    <dgm:cxn modelId="{C2D3CE53-C7FC-4DC3-8B87-318750FC26CF}" type="presParOf" srcId="{0A3E37EB-1D17-4706-9EC3-0E3C2E520B6C}" destId="{2F054829-0696-4ADA-B107-3C5B42F669C4}" srcOrd="4" destOrd="0" presId="urn:microsoft.com/office/officeart/2005/8/layout/radial5"/>
    <dgm:cxn modelId="{3178A226-E05D-47E2-8BF0-B1428EA672DA}" type="presParOf" srcId="{0A3E37EB-1D17-4706-9EC3-0E3C2E520B6C}" destId="{0109DC6B-3954-4930-A5B0-40AC78281D9B}" srcOrd="5" destOrd="0" presId="urn:microsoft.com/office/officeart/2005/8/layout/radial5"/>
    <dgm:cxn modelId="{D5B7123C-113E-48ED-8FCD-D72D1013BDF5}" type="presParOf" srcId="{0109DC6B-3954-4930-A5B0-40AC78281D9B}" destId="{04FDC921-FA6F-453E-AC1A-B96155E30611}" srcOrd="0" destOrd="0" presId="urn:microsoft.com/office/officeart/2005/8/layout/radial5"/>
    <dgm:cxn modelId="{EAD2E605-2E39-4D0C-9F50-708FFE893DCC}" type="presParOf" srcId="{0A3E37EB-1D17-4706-9EC3-0E3C2E520B6C}" destId="{39EEE17D-F4F8-4DC9-9ACE-4AF19CB0F4F4}" srcOrd="6" destOrd="0" presId="urn:microsoft.com/office/officeart/2005/8/layout/radial5"/>
    <dgm:cxn modelId="{03F6972A-49B2-4734-A835-583CE5E73EAA}" type="presParOf" srcId="{0A3E37EB-1D17-4706-9EC3-0E3C2E520B6C}" destId="{88E4533D-F768-46AE-AF7D-AE1061507CDA}" srcOrd="7" destOrd="0" presId="urn:microsoft.com/office/officeart/2005/8/layout/radial5"/>
    <dgm:cxn modelId="{46C7C052-3668-451B-A4DD-119A185D4368}" type="presParOf" srcId="{88E4533D-F768-46AE-AF7D-AE1061507CDA}" destId="{F30D3CDC-C10C-4839-BDF0-5725CF4733EC}" srcOrd="0" destOrd="0" presId="urn:microsoft.com/office/officeart/2005/8/layout/radial5"/>
    <dgm:cxn modelId="{35E434EC-DE89-4A9D-895C-0CFE1486A426}" type="presParOf" srcId="{0A3E37EB-1D17-4706-9EC3-0E3C2E520B6C}" destId="{C3F9CE42-D258-4813-89A8-0FD82451701A}" srcOrd="8" destOrd="0" presId="urn:microsoft.com/office/officeart/2005/8/layout/radial5"/>
    <dgm:cxn modelId="{67B0CBDA-ED6B-4E45-B4D3-C04D2BAD2427}" type="presParOf" srcId="{0A3E37EB-1D17-4706-9EC3-0E3C2E520B6C}" destId="{365EBC2B-288D-4EE2-9739-79C9D84C7F22}" srcOrd="9" destOrd="0" presId="urn:microsoft.com/office/officeart/2005/8/layout/radial5"/>
    <dgm:cxn modelId="{6DC0866B-5C63-4804-A750-47BA9EE7BD51}" type="presParOf" srcId="{365EBC2B-288D-4EE2-9739-79C9D84C7F22}" destId="{13BAA1F3-D146-4ECD-84FA-5C93AA02FE0F}" srcOrd="0" destOrd="0" presId="urn:microsoft.com/office/officeart/2005/8/layout/radial5"/>
    <dgm:cxn modelId="{0BA3A7A4-3F7B-459A-A5BD-8C4CF3B6DEF9}" type="presParOf" srcId="{0A3E37EB-1D17-4706-9EC3-0E3C2E520B6C}" destId="{D90C7696-483F-4FD6-84DA-CE97F84A4E9F}" srcOrd="10" destOrd="0" presId="urn:microsoft.com/office/officeart/2005/8/layout/radial5"/>
    <dgm:cxn modelId="{F90F36CD-6641-4D72-AE81-38D1E69C3B5D}" type="presParOf" srcId="{0A3E37EB-1D17-4706-9EC3-0E3C2E520B6C}" destId="{59A3C5EA-769A-485C-B845-706ABD4014F5}" srcOrd="11" destOrd="0" presId="urn:microsoft.com/office/officeart/2005/8/layout/radial5"/>
    <dgm:cxn modelId="{2AAEDB0D-0F69-4D3B-88FA-D4F791C77011}" type="presParOf" srcId="{59A3C5EA-769A-485C-B845-706ABD4014F5}" destId="{73973D66-23C7-4DB9-BA8B-00CF274EDF7D}" srcOrd="0" destOrd="0" presId="urn:microsoft.com/office/officeart/2005/8/layout/radial5"/>
    <dgm:cxn modelId="{1D002B6A-6E36-4AF8-81FE-CC28C1BCE10D}" type="presParOf" srcId="{0A3E37EB-1D17-4706-9EC3-0E3C2E520B6C}" destId="{65EB03A8-E175-46DE-A783-93E3772F317C}"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C480F-AD3A-452D-8A00-B490036403BA}">
      <dsp:nvSpPr>
        <dsp:cNvPr id="0" name=""/>
        <dsp:cNvSpPr/>
      </dsp:nvSpPr>
      <dsp:spPr>
        <a:xfrm>
          <a:off x="-5279235" y="-808530"/>
          <a:ext cx="6286427" cy="6286427"/>
        </a:xfrm>
        <a:prstGeom prst="blockArc">
          <a:avLst>
            <a:gd name="adj1" fmla="val 18900000"/>
            <a:gd name="adj2" fmla="val 2700000"/>
            <a:gd name="adj3" fmla="val 344"/>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265E4-EC2F-4268-AA5F-D4EED34498C2}">
      <dsp:nvSpPr>
        <dsp:cNvPr id="0" name=""/>
        <dsp:cNvSpPr/>
      </dsp:nvSpPr>
      <dsp:spPr>
        <a:xfrm>
          <a:off x="440477" y="291741"/>
          <a:ext cx="4204623" cy="5838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Sentiment Analysis</a:t>
          </a:r>
          <a:endParaRPr lang="en-IN" sz="2600" kern="1200" dirty="0">
            <a:solidFill>
              <a:schemeClr val="tx1"/>
            </a:solidFill>
            <a:latin typeface="Brush Script MT" panose="03060802040406070304" pitchFamily="66" charset="0"/>
          </a:endParaRPr>
        </a:p>
      </dsp:txBody>
      <dsp:txXfrm>
        <a:off x="440477" y="291741"/>
        <a:ext cx="4204623" cy="583857"/>
      </dsp:txXfrm>
    </dsp:sp>
    <dsp:sp modelId="{B396FDB4-24A2-4D84-99F9-CBE6F93EE06B}">
      <dsp:nvSpPr>
        <dsp:cNvPr id="0" name=""/>
        <dsp:cNvSpPr/>
      </dsp:nvSpPr>
      <dsp:spPr>
        <a:xfrm>
          <a:off x="75566" y="218759"/>
          <a:ext cx="729821" cy="72982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1012A-62E2-40E7-97E1-4BC1CB97709D}">
      <dsp:nvSpPr>
        <dsp:cNvPr id="0" name=""/>
        <dsp:cNvSpPr/>
      </dsp:nvSpPr>
      <dsp:spPr>
        <a:xfrm>
          <a:off x="858852" y="1167248"/>
          <a:ext cx="3786248" cy="583857"/>
        </a:xfrm>
        <a:prstGeom prst="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Chatbots &amp; Virtual Assistants</a:t>
          </a:r>
          <a:endParaRPr lang="en-IN" sz="2600" kern="1200" dirty="0">
            <a:solidFill>
              <a:schemeClr val="tx1"/>
            </a:solidFill>
            <a:latin typeface="Brush Script MT" panose="03060802040406070304" pitchFamily="66" charset="0"/>
          </a:endParaRPr>
        </a:p>
      </dsp:txBody>
      <dsp:txXfrm>
        <a:off x="858852" y="1167248"/>
        <a:ext cx="3786248" cy="583857"/>
      </dsp:txXfrm>
    </dsp:sp>
    <dsp:sp modelId="{B4D12BB7-3470-483C-B3DA-5AD635B5EF4A}">
      <dsp:nvSpPr>
        <dsp:cNvPr id="0" name=""/>
        <dsp:cNvSpPr/>
      </dsp:nvSpPr>
      <dsp:spPr>
        <a:xfrm>
          <a:off x="493941" y="1094265"/>
          <a:ext cx="729821" cy="729821"/>
        </a:xfrm>
        <a:prstGeom prst="ellipse">
          <a:avLst/>
        </a:prstGeom>
        <a:solidFill>
          <a:schemeClr val="lt1">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3C24C3-EB25-4DD4-9D53-B4D075C986D0}">
      <dsp:nvSpPr>
        <dsp:cNvPr id="0" name=""/>
        <dsp:cNvSpPr/>
      </dsp:nvSpPr>
      <dsp:spPr>
        <a:xfrm>
          <a:off x="987260" y="2042754"/>
          <a:ext cx="3657840" cy="583857"/>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Text Classification</a:t>
          </a:r>
          <a:endParaRPr lang="en-IN" sz="2600" kern="1200" dirty="0">
            <a:solidFill>
              <a:schemeClr val="tx1"/>
            </a:solidFill>
            <a:latin typeface="Brush Script MT" panose="03060802040406070304" pitchFamily="66" charset="0"/>
          </a:endParaRPr>
        </a:p>
      </dsp:txBody>
      <dsp:txXfrm>
        <a:off x="987260" y="2042754"/>
        <a:ext cx="3657840" cy="583857"/>
      </dsp:txXfrm>
    </dsp:sp>
    <dsp:sp modelId="{01036399-85E6-40F6-BF24-8CD0C0ED05E1}">
      <dsp:nvSpPr>
        <dsp:cNvPr id="0" name=""/>
        <dsp:cNvSpPr/>
      </dsp:nvSpPr>
      <dsp:spPr>
        <a:xfrm>
          <a:off x="622349" y="1969772"/>
          <a:ext cx="729821" cy="729821"/>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EF942-2B19-46EB-A50E-DDE82827F7DC}">
      <dsp:nvSpPr>
        <dsp:cNvPr id="0" name=""/>
        <dsp:cNvSpPr/>
      </dsp:nvSpPr>
      <dsp:spPr>
        <a:xfrm>
          <a:off x="858852" y="2918260"/>
          <a:ext cx="3786248" cy="583857"/>
        </a:xfrm>
        <a:prstGeom prst="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Text Extraction</a:t>
          </a:r>
          <a:endParaRPr lang="en-IN" sz="2600" kern="1200" dirty="0">
            <a:solidFill>
              <a:schemeClr val="tx1"/>
            </a:solidFill>
            <a:latin typeface="Brush Script MT" panose="03060802040406070304" pitchFamily="66" charset="0"/>
          </a:endParaRPr>
        </a:p>
      </dsp:txBody>
      <dsp:txXfrm>
        <a:off x="858852" y="2918260"/>
        <a:ext cx="3786248" cy="583857"/>
      </dsp:txXfrm>
    </dsp:sp>
    <dsp:sp modelId="{7D18DDCE-BCAD-4405-8B5F-153947929672}">
      <dsp:nvSpPr>
        <dsp:cNvPr id="0" name=""/>
        <dsp:cNvSpPr/>
      </dsp:nvSpPr>
      <dsp:spPr>
        <a:xfrm>
          <a:off x="493941" y="2845278"/>
          <a:ext cx="729821" cy="729821"/>
        </a:xfrm>
        <a:prstGeom prst="ellipse">
          <a:avLst/>
        </a:prstGeom>
        <a:solidFill>
          <a:schemeClr val="lt1">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5B03A4-9F80-4C2E-98ED-594F01978351}">
      <dsp:nvSpPr>
        <dsp:cNvPr id="0" name=""/>
        <dsp:cNvSpPr/>
      </dsp:nvSpPr>
      <dsp:spPr>
        <a:xfrm>
          <a:off x="440477" y="3793766"/>
          <a:ext cx="4204623" cy="583857"/>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Machine Translation</a:t>
          </a:r>
          <a:endParaRPr lang="en-IN" sz="2600" kern="1200" dirty="0">
            <a:solidFill>
              <a:schemeClr val="tx1"/>
            </a:solidFill>
            <a:latin typeface="Brush Script MT" panose="03060802040406070304" pitchFamily="66" charset="0"/>
          </a:endParaRPr>
        </a:p>
      </dsp:txBody>
      <dsp:txXfrm>
        <a:off x="440477" y="3793766"/>
        <a:ext cx="4204623" cy="583857"/>
      </dsp:txXfrm>
    </dsp:sp>
    <dsp:sp modelId="{EF1B9ED7-4689-460B-8729-624E57F95C45}">
      <dsp:nvSpPr>
        <dsp:cNvPr id="0" name=""/>
        <dsp:cNvSpPr/>
      </dsp:nvSpPr>
      <dsp:spPr>
        <a:xfrm>
          <a:off x="75566" y="3720784"/>
          <a:ext cx="729821" cy="729821"/>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C480F-AD3A-452D-8A00-B490036403BA}">
      <dsp:nvSpPr>
        <dsp:cNvPr id="0" name=""/>
        <dsp:cNvSpPr/>
      </dsp:nvSpPr>
      <dsp:spPr>
        <a:xfrm>
          <a:off x="-5279235" y="-808530"/>
          <a:ext cx="6286427" cy="6286427"/>
        </a:xfrm>
        <a:prstGeom prst="blockArc">
          <a:avLst>
            <a:gd name="adj1" fmla="val 18900000"/>
            <a:gd name="adj2" fmla="val 2700000"/>
            <a:gd name="adj3" fmla="val 34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265E4-EC2F-4268-AA5F-D4EED34498C2}">
      <dsp:nvSpPr>
        <dsp:cNvPr id="0" name=""/>
        <dsp:cNvSpPr/>
      </dsp:nvSpPr>
      <dsp:spPr>
        <a:xfrm>
          <a:off x="440477" y="291741"/>
          <a:ext cx="4204623" cy="5838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solidFill>
                <a:schemeClr val="tx1"/>
              </a:solidFill>
              <a:latin typeface="Brush Script MT" panose="03060802040406070304" pitchFamily="66" charset="0"/>
            </a:rPr>
            <a:t>Text Summarization</a:t>
          </a:r>
        </a:p>
      </dsp:txBody>
      <dsp:txXfrm>
        <a:off x="440477" y="291741"/>
        <a:ext cx="4204623" cy="583857"/>
      </dsp:txXfrm>
    </dsp:sp>
    <dsp:sp modelId="{B396FDB4-24A2-4D84-99F9-CBE6F93EE06B}">
      <dsp:nvSpPr>
        <dsp:cNvPr id="0" name=""/>
        <dsp:cNvSpPr/>
      </dsp:nvSpPr>
      <dsp:spPr>
        <a:xfrm>
          <a:off x="75566" y="218759"/>
          <a:ext cx="729821" cy="72982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A0DF6C-B771-496F-99A9-EBD0834F18FA}">
      <dsp:nvSpPr>
        <dsp:cNvPr id="0" name=""/>
        <dsp:cNvSpPr/>
      </dsp:nvSpPr>
      <dsp:spPr>
        <a:xfrm>
          <a:off x="858852" y="1167248"/>
          <a:ext cx="3786248" cy="583857"/>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Market Intelligence</a:t>
          </a:r>
          <a:endParaRPr lang="en-IN" sz="2900" kern="1200" dirty="0">
            <a:solidFill>
              <a:schemeClr val="tx1"/>
            </a:solidFill>
            <a:latin typeface="Brush Script MT" panose="03060802040406070304" pitchFamily="66" charset="0"/>
          </a:endParaRPr>
        </a:p>
      </dsp:txBody>
      <dsp:txXfrm>
        <a:off x="858852" y="1167248"/>
        <a:ext cx="3786248" cy="583857"/>
      </dsp:txXfrm>
    </dsp:sp>
    <dsp:sp modelId="{8DEC8D89-6898-40E8-BE08-497F8752B245}">
      <dsp:nvSpPr>
        <dsp:cNvPr id="0" name=""/>
        <dsp:cNvSpPr/>
      </dsp:nvSpPr>
      <dsp:spPr>
        <a:xfrm>
          <a:off x="493941" y="1094265"/>
          <a:ext cx="729821" cy="729821"/>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13101-A38F-470B-8EA9-F918D74273B6}">
      <dsp:nvSpPr>
        <dsp:cNvPr id="0" name=""/>
        <dsp:cNvSpPr/>
      </dsp:nvSpPr>
      <dsp:spPr>
        <a:xfrm>
          <a:off x="987260" y="2042754"/>
          <a:ext cx="3657840" cy="58385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solidFill>
                <a:schemeClr val="tx1"/>
              </a:solidFill>
              <a:latin typeface="Brush Script MT" panose="03060802040406070304" pitchFamily="66" charset="0"/>
            </a:rPr>
            <a:t>Auto-Correct</a:t>
          </a:r>
        </a:p>
      </dsp:txBody>
      <dsp:txXfrm>
        <a:off x="987260" y="2042754"/>
        <a:ext cx="3657840" cy="583857"/>
      </dsp:txXfrm>
    </dsp:sp>
    <dsp:sp modelId="{451FA18F-E961-44E1-B2F5-7C97CA7D1D24}">
      <dsp:nvSpPr>
        <dsp:cNvPr id="0" name=""/>
        <dsp:cNvSpPr/>
      </dsp:nvSpPr>
      <dsp:spPr>
        <a:xfrm>
          <a:off x="622349" y="1969772"/>
          <a:ext cx="729821" cy="729821"/>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7E2849-817F-491C-A1C3-D90A2F43A6E5}">
      <dsp:nvSpPr>
        <dsp:cNvPr id="0" name=""/>
        <dsp:cNvSpPr/>
      </dsp:nvSpPr>
      <dsp:spPr>
        <a:xfrm>
          <a:off x="858852" y="2918260"/>
          <a:ext cx="3786248" cy="58385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Intent Classification</a:t>
          </a:r>
          <a:endParaRPr lang="en-IN" sz="2900" kern="1200" dirty="0">
            <a:solidFill>
              <a:schemeClr val="tx1"/>
            </a:solidFill>
            <a:latin typeface="Brush Script MT" panose="03060802040406070304" pitchFamily="66" charset="0"/>
          </a:endParaRPr>
        </a:p>
      </dsp:txBody>
      <dsp:txXfrm>
        <a:off x="858852" y="2918260"/>
        <a:ext cx="3786248" cy="583857"/>
      </dsp:txXfrm>
    </dsp:sp>
    <dsp:sp modelId="{E2535466-C3CF-4AFB-B99C-80BD2C220F14}">
      <dsp:nvSpPr>
        <dsp:cNvPr id="0" name=""/>
        <dsp:cNvSpPr/>
      </dsp:nvSpPr>
      <dsp:spPr>
        <a:xfrm>
          <a:off x="493941" y="2845278"/>
          <a:ext cx="729821" cy="729821"/>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F2F012-3871-4619-8C57-8A790939A2A8}">
      <dsp:nvSpPr>
        <dsp:cNvPr id="0" name=""/>
        <dsp:cNvSpPr/>
      </dsp:nvSpPr>
      <dsp:spPr>
        <a:xfrm>
          <a:off x="440477" y="3793766"/>
          <a:ext cx="4204623" cy="58385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Speech Recognition</a:t>
          </a:r>
          <a:endParaRPr lang="en-IN" sz="2900" kern="1200" dirty="0">
            <a:solidFill>
              <a:schemeClr val="tx1"/>
            </a:solidFill>
            <a:latin typeface="Brush Script MT" panose="03060802040406070304" pitchFamily="66" charset="0"/>
          </a:endParaRPr>
        </a:p>
      </dsp:txBody>
      <dsp:txXfrm>
        <a:off x="440477" y="3793766"/>
        <a:ext cx="4204623" cy="583857"/>
      </dsp:txXfrm>
    </dsp:sp>
    <dsp:sp modelId="{7418518A-AE42-4760-B358-7E24B294AFB2}">
      <dsp:nvSpPr>
        <dsp:cNvPr id="0" name=""/>
        <dsp:cNvSpPr/>
      </dsp:nvSpPr>
      <dsp:spPr>
        <a:xfrm>
          <a:off x="75566" y="3720784"/>
          <a:ext cx="729821" cy="729821"/>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433A3-8A91-46CB-A9C9-967B9CE4FAA5}">
      <dsp:nvSpPr>
        <dsp:cNvPr id="0" name=""/>
        <dsp:cNvSpPr/>
      </dsp:nvSpPr>
      <dsp:spPr>
        <a:xfrm>
          <a:off x="3254072" y="2153934"/>
          <a:ext cx="1535717" cy="153571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gency FB" panose="020B0503020202020204" pitchFamily="34" charset="0"/>
            </a:rPr>
            <a:t>Basic NLP Techniques</a:t>
          </a:r>
          <a:endParaRPr lang="en-IN" sz="1600" b="1" kern="1200" dirty="0">
            <a:solidFill>
              <a:schemeClr val="tx1"/>
            </a:solidFill>
            <a:latin typeface="Agency FB" panose="020B0503020202020204" pitchFamily="34" charset="0"/>
          </a:endParaRPr>
        </a:p>
      </dsp:txBody>
      <dsp:txXfrm>
        <a:off x="3478973" y="2378835"/>
        <a:ext cx="1085915" cy="1085915"/>
      </dsp:txXfrm>
    </dsp:sp>
    <dsp:sp modelId="{E4B8207B-9080-41D7-B687-354A593A3A23}">
      <dsp:nvSpPr>
        <dsp:cNvPr id="0" name=""/>
        <dsp:cNvSpPr/>
      </dsp:nvSpPr>
      <dsp:spPr>
        <a:xfrm rot="16200000">
          <a:off x="3859225" y="1595080"/>
          <a:ext cx="325411" cy="5221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3908037" y="1748321"/>
        <a:ext cx="227788" cy="313286"/>
      </dsp:txXfrm>
    </dsp:sp>
    <dsp:sp modelId="{D63970FC-1CE9-4C20-BC7C-741135F0DA79}">
      <dsp:nvSpPr>
        <dsp:cNvPr id="0" name=""/>
        <dsp:cNvSpPr/>
      </dsp:nvSpPr>
      <dsp:spPr>
        <a:xfrm>
          <a:off x="3254072" y="4232"/>
          <a:ext cx="1535717" cy="153571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mj-lt"/>
            <a:buNone/>
          </a:pPr>
          <a:r>
            <a:rPr lang="en-US" sz="1600" b="1" i="0" kern="1200">
              <a:solidFill>
                <a:schemeClr val="tx1"/>
              </a:solidFill>
              <a:effectLst/>
              <a:latin typeface="Agency FB" panose="020B0503020202020204" pitchFamily="34" charset="0"/>
            </a:rPr>
            <a:t>Tokenization</a:t>
          </a:r>
          <a:endParaRPr lang="en-IN" sz="1600" b="1" kern="1200">
            <a:solidFill>
              <a:schemeClr val="tx1"/>
            </a:solidFill>
            <a:latin typeface="Agency FB" panose="020B0503020202020204" pitchFamily="34" charset="0"/>
          </a:endParaRPr>
        </a:p>
      </dsp:txBody>
      <dsp:txXfrm>
        <a:off x="3478973" y="229133"/>
        <a:ext cx="1085915" cy="1085915"/>
      </dsp:txXfrm>
    </dsp:sp>
    <dsp:sp modelId="{AC90E995-63E5-454C-A9C7-AD4C2700016B}">
      <dsp:nvSpPr>
        <dsp:cNvPr id="0" name=""/>
        <dsp:cNvSpPr/>
      </dsp:nvSpPr>
      <dsp:spPr>
        <a:xfrm rot="19800000">
          <a:off x="4782098" y="2127900"/>
          <a:ext cx="325411" cy="522144"/>
        </a:xfrm>
        <a:prstGeom prst="rightArrow">
          <a:avLst>
            <a:gd name="adj1" fmla="val 600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4788638" y="2256735"/>
        <a:ext cx="227788" cy="313286"/>
      </dsp:txXfrm>
    </dsp:sp>
    <dsp:sp modelId="{2F054829-0696-4ADA-B107-3C5B42F669C4}">
      <dsp:nvSpPr>
        <dsp:cNvPr id="0" name=""/>
        <dsp:cNvSpPr/>
      </dsp:nvSpPr>
      <dsp:spPr>
        <a:xfrm>
          <a:off x="5115768" y="1079083"/>
          <a:ext cx="1535717" cy="1535717"/>
        </a:xfrm>
        <a:prstGeom prst="ellipse">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effectLst/>
              <a:latin typeface="Agency FB" panose="020B0503020202020204" pitchFamily="34" charset="0"/>
            </a:rPr>
            <a:t>Stemming </a:t>
          </a:r>
        </a:p>
        <a:p>
          <a:pPr marL="0" lvl="0" indent="0" algn="ctr" defTabSz="711200">
            <a:lnSpc>
              <a:spcPct val="90000"/>
            </a:lnSpc>
            <a:spcBef>
              <a:spcPct val="0"/>
            </a:spcBef>
            <a:spcAft>
              <a:spcPct val="35000"/>
            </a:spcAft>
            <a:buNone/>
          </a:pPr>
          <a:r>
            <a:rPr lang="en-US" sz="1600" b="1" i="0" kern="1200" dirty="0">
              <a:solidFill>
                <a:schemeClr val="tx1"/>
              </a:solidFill>
              <a:effectLst/>
              <a:latin typeface="Agency FB" panose="020B0503020202020204" pitchFamily="34" charset="0"/>
            </a:rPr>
            <a:t>and Lemmatization</a:t>
          </a:r>
        </a:p>
      </dsp:txBody>
      <dsp:txXfrm>
        <a:off x="5340669" y="1303984"/>
        <a:ext cx="1085915" cy="1085915"/>
      </dsp:txXfrm>
    </dsp:sp>
    <dsp:sp modelId="{0109DC6B-3954-4930-A5B0-40AC78281D9B}">
      <dsp:nvSpPr>
        <dsp:cNvPr id="0" name=""/>
        <dsp:cNvSpPr/>
      </dsp:nvSpPr>
      <dsp:spPr>
        <a:xfrm rot="1800000">
          <a:off x="4782098" y="3193541"/>
          <a:ext cx="325411" cy="522144"/>
        </a:xfrm>
        <a:prstGeom prst="rightArrow">
          <a:avLst>
            <a:gd name="adj1" fmla="val 600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4788638" y="3273564"/>
        <a:ext cx="227788" cy="313286"/>
      </dsp:txXfrm>
    </dsp:sp>
    <dsp:sp modelId="{39EEE17D-F4F8-4DC9-9ACE-4AF19CB0F4F4}">
      <dsp:nvSpPr>
        <dsp:cNvPr id="0" name=""/>
        <dsp:cNvSpPr/>
      </dsp:nvSpPr>
      <dsp:spPr>
        <a:xfrm>
          <a:off x="5115768" y="3228784"/>
          <a:ext cx="1535717" cy="1535717"/>
        </a:xfrm>
        <a:prstGeom prst="ellipse">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Part-Of-Speech (POS) Tagging</a:t>
          </a:r>
          <a:endParaRPr lang="en-US" sz="1600" b="1" i="0" kern="1200" dirty="0">
            <a:solidFill>
              <a:schemeClr val="tx1"/>
            </a:solidFill>
            <a:effectLst/>
            <a:latin typeface="Agency FB" panose="020B0503020202020204" pitchFamily="34" charset="0"/>
          </a:endParaRPr>
        </a:p>
      </dsp:txBody>
      <dsp:txXfrm>
        <a:off x="5340669" y="3453685"/>
        <a:ext cx="1085915" cy="1085915"/>
      </dsp:txXfrm>
    </dsp:sp>
    <dsp:sp modelId="{88E4533D-F768-46AE-AF7D-AE1061507CDA}">
      <dsp:nvSpPr>
        <dsp:cNvPr id="0" name=""/>
        <dsp:cNvSpPr/>
      </dsp:nvSpPr>
      <dsp:spPr>
        <a:xfrm rot="5400000">
          <a:off x="3859225" y="3726361"/>
          <a:ext cx="325411" cy="522144"/>
        </a:xfrm>
        <a:prstGeom prst="rightArrow">
          <a:avLst>
            <a:gd name="adj1" fmla="val 600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3908037" y="3781979"/>
        <a:ext cx="227788" cy="313286"/>
      </dsp:txXfrm>
    </dsp:sp>
    <dsp:sp modelId="{C3F9CE42-D258-4813-89A8-0FD82451701A}">
      <dsp:nvSpPr>
        <dsp:cNvPr id="0" name=""/>
        <dsp:cNvSpPr/>
      </dsp:nvSpPr>
      <dsp:spPr>
        <a:xfrm>
          <a:off x="3254072" y="4303635"/>
          <a:ext cx="1535717" cy="1535717"/>
        </a:xfrm>
        <a:prstGeom prst="ellipse">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Chunking</a:t>
          </a:r>
          <a:endParaRPr lang="en-US" sz="1600" b="1" i="0" kern="1200" dirty="0">
            <a:solidFill>
              <a:schemeClr val="tx1"/>
            </a:solidFill>
            <a:effectLst/>
            <a:latin typeface="Agency FB" panose="020B0503020202020204" pitchFamily="34" charset="0"/>
          </a:endParaRPr>
        </a:p>
      </dsp:txBody>
      <dsp:txXfrm>
        <a:off x="3478973" y="4528536"/>
        <a:ext cx="1085915" cy="1085915"/>
      </dsp:txXfrm>
    </dsp:sp>
    <dsp:sp modelId="{365EBC2B-288D-4EE2-9739-79C9D84C7F22}">
      <dsp:nvSpPr>
        <dsp:cNvPr id="0" name=""/>
        <dsp:cNvSpPr/>
      </dsp:nvSpPr>
      <dsp:spPr>
        <a:xfrm rot="9000000">
          <a:off x="2936353" y="3193541"/>
          <a:ext cx="325411" cy="522144"/>
        </a:xfrm>
        <a:prstGeom prst="rightArrow">
          <a:avLst>
            <a:gd name="adj1" fmla="val 600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rot="10800000">
        <a:off x="3027436" y="3273564"/>
        <a:ext cx="227788" cy="313286"/>
      </dsp:txXfrm>
    </dsp:sp>
    <dsp:sp modelId="{D90C7696-483F-4FD6-84DA-CE97F84A4E9F}">
      <dsp:nvSpPr>
        <dsp:cNvPr id="0" name=""/>
        <dsp:cNvSpPr/>
      </dsp:nvSpPr>
      <dsp:spPr>
        <a:xfrm>
          <a:off x="1392376" y="3228784"/>
          <a:ext cx="1535717" cy="1535717"/>
        </a:xfrm>
        <a:prstGeom prst="ellipse">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Stop Word Removal</a:t>
          </a:r>
          <a:endParaRPr lang="en-US" sz="1600" b="1" i="0" kern="1200" dirty="0">
            <a:solidFill>
              <a:schemeClr val="tx1"/>
            </a:solidFill>
            <a:effectLst/>
            <a:latin typeface="Agency FB" panose="020B0503020202020204" pitchFamily="34" charset="0"/>
          </a:endParaRPr>
        </a:p>
      </dsp:txBody>
      <dsp:txXfrm>
        <a:off x="1617277" y="3453685"/>
        <a:ext cx="1085915" cy="1085915"/>
      </dsp:txXfrm>
    </dsp:sp>
    <dsp:sp modelId="{59A3C5EA-769A-485C-B845-706ABD4014F5}">
      <dsp:nvSpPr>
        <dsp:cNvPr id="0" name=""/>
        <dsp:cNvSpPr/>
      </dsp:nvSpPr>
      <dsp:spPr>
        <a:xfrm rot="12600000">
          <a:off x="2936353" y="2127900"/>
          <a:ext cx="325411" cy="52214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rot="10800000">
        <a:off x="3027436" y="2256735"/>
        <a:ext cx="227788" cy="313286"/>
      </dsp:txXfrm>
    </dsp:sp>
    <dsp:sp modelId="{65EB03A8-E175-46DE-A783-93E3772F317C}">
      <dsp:nvSpPr>
        <dsp:cNvPr id="0" name=""/>
        <dsp:cNvSpPr/>
      </dsp:nvSpPr>
      <dsp:spPr>
        <a:xfrm>
          <a:off x="1392376" y="1079083"/>
          <a:ext cx="1535717" cy="153571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Named Entity Recognition</a:t>
          </a:r>
          <a:endParaRPr lang="en-US" sz="1600" b="1" i="0" kern="1200" dirty="0">
            <a:solidFill>
              <a:schemeClr val="tx1"/>
            </a:solidFill>
            <a:effectLst/>
            <a:latin typeface="Agency FB" panose="020B0503020202020204" pitchFamily="34" charset="0"/>
          </a:endParaRPr>
        </a:p>
      </dsp:txBody>
      <dsp:txXfrm>
        <a:off x="1617277" y="1303984"/>
        <a:ext cx="1085915" cy="108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2E641-A920-497B-9AFA-2FA88EC27B3C}" type="datetimeFigureOut">
              <a:rPr lang="en-IN" smtClean="0"/>
              <a:t>21-01-2021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FD604-62F6-4C73-8E10-548A81CEEE1D}" type="slidenum">
              <a:rPr lang="en-IN" smtClean="0"/>
              <a:t>‹#›</a:t>
            </a:fld>
            <a:endParaRPr lang="en-IN"/>
          </a:p>
        </p:txBody>
      </p:sp>
    </p:spTree>
    <p:extLst>
      <p:ext uri="{BB962C8B-B14F-4D97-AF65-F5344CB8AC3E}">
        <p14:creationId xmlns:p14="http://schemas.microsoft.com/office/powerpoint/2010/main" val="388463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https://www.xenonstack.com/blog/evolution-of-nlp/</a:t>
            </a:r>
          </a:p>
        </p:txBody>
      </p:sp>
      <p:sp>
        <p:nvSpPr>
          <p:cNvPr id="4" name="Slide Number Placeholder 3"/>
          <p:cNvSpPr>
            <a:spLocks noGrp="1"/>
          </p:cNvSpPr>
          <p:nvPr>
            <p:ph type="sldNum" sz="quarter" idx="5"/>
          </p:nvPr>
        </p:nvSpPr>
        <p:spPr/>
        <p:txBody>
          <a:bodyPr/>
          <a:lstStyle/>
          <a:p>
            <a:fld id="{7DAFD604-62F6-4C73-8E10-548A81CEEE1D}" type="slidenum">
              <a:rPr lang="en-IN" smtClean="0"/>
              <a:t>3</a:t>
            </a:fld>
            <a:endParaRPr lang="en-IN"/>
          </a:p>
        </p:txBody>
      </p:sp>
    </p:spTree>
    <p:extLst>
      <p:ext uri="{BB962C8B-B14F-4D97-AF65-F5344CB8AC3E}">
        <p14:creationId xmlns:p14="http://schemas.microsoft.com/office/powerpoint/2010/main" val="723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12</a:t>
            </a:fld>
            <a:endParaRPr lang="en-IN"/>
          </a:p>
        </p:txBody>
      </p:sp>
    </p:spTree>
    <p:extLst>
      <p:ext uri="{BB962C8B-B14F-4D97-AF65-F5344CB8AC3E}">
        <p14:creationId xmlns:p14="http://schemas.microsoft.com/office/powerpoint/2010/main" val="857963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https://www.analyticsvidhya.com/blog/2017/01/ultimate-guide-to-understand-implement-natural-language-processing-codes-in-python/</a:t>
            </a:r>
          </a:p>
        </p:txBody>
      </p:sp>
      <p:sp>
        <p:nvSpPr>
          <p:cNvPr id="4" name="Slide Number Placeholder 3"/>
          <p:cNvSpPr>
            <a:spLocks noGrp="1"/>
          </p:cNvSpPr>
          <p:nvPr>
            <p:ph type="sldNum" sz="quarter" idx="5"/>
          </p:nvPr>
        </p:nvSpPr>
        <p:spPr/>
        <p:txBody>
          <a:bodyPr/>
          <a:lstStyle/>
          <a:p>
            <a:fld id="{7DAFD604-62F6-4C73-8E10-548A81CEEE1D}" type="slidenum">
              <a:rPr lang="en-IN" smtClean="0"/>
              <a:t>13</a:t>
            </a:fld>
            <a:endParaRPr lang="en-IN"/>
          </a:p>
        </p:txBody>
      </p:sp>
    </p:spTree>
    <p:extLst>
      <p:ext uri="{BB962C8B-B14F-4D97-AF65-F5344CB8AC3E}">
        <p14:creationId xmlns:p14="http://schemas.microsoft.com/office/powerpoint/2010/main" val="222517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p:txBody>
      </p:sp>
      <p:sp>
        <p:nvSpPr>
          <p:cNvPr id="4" name="Slide Number Placeholder 3"/>
          <p:cNvSpPr>
            <a:spLocks noGrp="1"/>
          </p:cNvSpPr>
          <p:nvPr>
            <p:ph type="sldNum" sz="quarter" idx="5"/>
          </p:nvPr>
        </p:nvSpPr>
        <p:spPr/>
        <p:txBody>
          <a:bodyPr/>
          <a:lstStyle/>
          <a:p>
            <a:fld id="{7DAFD604-62F6-4C73-8E10-548A81CEEE1D}" type="slidenum">
              <a:rPr lang="en-IN" smtClean="0"/>
              <a:t>14</a:t>
            </a:fld>
            <a:endParaRPr lang="en-IN"/>
          </a:p>
        </p:txBody>
      </p:sp>
    </p:spTree>
    <p:extLst>
      <p:ext uri="{BB962C8B-B14F-4D97-AF65-F5344CB8AC3E}">
        <p14:creationId xmlns:p14="http://schemas.microsoft.com/office/powerpoint/2010/main" val="1305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r>
              <a:rPr lang="en-IN" dirty="0"/>
              <a:t>https://nlpforhackers.io/splitting-text-into-sentences/</a:t>
            </a:r>
          </a:p>
        </p:txBody>
      </p:sp>
      <p:sp>
        <p:nvSpPr>
          <p:cNvPr id="4" name="Slide Number Placeholder 3"/>
          <p:cNvSpPr>
            <a:spLocks noGrp="1"/>
          </p:cNvSpPr>
          <p:nvPr>
            <p:ph type="sldNum" sz="quarter" idx="5"/>
          </p:nvPr>
        </p:nvSpPr>
        <p:spPr/>
        <p:txBody>
          <a:bodyPr/>
          <a:lstStyle/>
          <a:p>
            <a:fld id="{7DAFD604-62F6-4C73-8E10-548A81CEEE1D}" type="slidenum">
              <a:rPr lang="en-IN" smtClean="0"/>
              <a:t>15</a:t>
            </a:fld>
            <a:endParaRPr lang="en-IN"/>
          </a:p>
        </p:txBody>
      </p:sp>
    </p:spTree>
    <p:extLst>
      <p:ext uri="{BB962C8B-B14F-4D97-AF65-F5344CB8AC3E}">
        <p14:creationId xmlns:p14="http://schemas.microsoft.com/office/powerpoint/2010/main" val="260417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p:txBody>
      </p:sp>
      <p:sp>
        <p:nvSpPr>
          <p:cNvPr id="4" name="Slide Number Placeholder 3"/>
          <p:cNvSpPr>
            <a:spLocks noGrp="1"/>
          </p:cNvSpPr>
          <p:nvPr>
            <p:ph type="sldNum" sz="quarter" idx="5"/>
          </p:nvPr>
        </p:nvSpPr>
        <p:spPr/>
        <p:txBody>
          <a:bodyPr/>
          <a:lstStyle/>
          <a:p>
            <a:fld id="{7DAFD604-62F6-4C73-8E10-548A81CEEE1D}" type="slidenum">
              <a:rPr lang="en-IN" smtClean="0"/>
              <a:t>16</a:t>
            </a:fld>
            <a:endParaRPr lang="en-IN"/>
          </a:p>
        </p:txBody>
      </p:sp>
    </p:spTree>
    <p:extLst>
      <p:ext uri="{BB962C8B-B14F-4D97-AF65-F5344CB8AC3E}">
        <p14:creationId xmlns:p14="http://schemas.microsoft.com/office/powerpoint/2010/main" val="371633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r>
              <a:rPr lang="en-IN" dirty="0"/>
              <a:t>https://medium.com/greyatom/learning-pos-tagging-chunking-in-nlp-85f7f811a8cb</a:t>
            </a:r>
          </a:p>
        </p:txBody>
      </p:sp>
      <p:sp>
        <p:nvSpPr>
          <p:cNvPr id="4" name="Slide Number Placeholder 3"/>
          <p:cNvSpPr>
            <a:spLocks noGrp="1"/>
          </p:cNvSpPr>
          <p:nvPr>
            <p:ph type="sldNum" sz="quarter" idx="5"/>
          </p:nvPr>
        </p:nvSpPr>
        <p:spPr/>
        <p:txBody>
          <a:bodyPr/>
          <a:lstStyle/>
          <a:p>
            <a:fld id="{7DAFD604-62F6-4C73-8E10-548A81CEEE1D}" type="slidenum">
              <a:rPr lang="en-IN" smtClean="0"/>
              <a:t>17</a:t>
            </a:fld>
            <a:endParaRPr lang="en-IN"/>
          </a:p>
        </p:txBody>
      </p:sp>
    </p:spTree>
    <p:extLst>
      <p:ext uri="{BB962C8B-B14F-4D97-AF65-F5344CB8AC3E}">
        <p14:creationId xmlns:p14="http://schemas.microsoft.com/office/powerpoint/2010/main" val="1669130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r>
              <a:rPr lang="en-IN" dirty="0"/>
              <a:t>https://medium.com/greyatom/learning-pos-tagging-chunking-in-nlp-85f7f811a8cb</a:t>
            </a:r>
          </a:p>
        </p:txBody>
      </p:sp>
      <p:sp>
        <p:nvSpPr>
          <p:cNvPr id="4" name="Slide Number Placeholder 3"/>
          <p:cNvSpPr>
            <a:spLocks noGrp="1"/>
          </p:cNvSpPr>
          <p:nvPr>
            <p:ph type="sldNum" sz="quarter" idx="5"/>
          </p:nvPr>
        </p:nvSpPr>
        <p:spPr/>
        <p:txBody>
          <a:bodyPr/>
          <a:lstStyle/>
          <a:p>
            <a:fld id="{7DAFD604-62F6-4C73-8E10-548A81CEEE1D}" type="slidenum">
              <a:rPr lang="en-IN" smtClean="0"/>
              <a:t>18</a:t>
            </a:fld>
            <a:endParaRPr lang="en-IN"/>
          </a:p>
        </p:txBody>
      </p:sp>
    </p:spTree>
    <p:extLst>
      <p:ext uri="{BB962C8B-B14F-4D97-AF65-F5344CB8AC3E}">
        <p14:creationId xmlns:p14="http://schemas.microsoft.com/office/powerpoint/2010/main" val="2438591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19</a:t>
            </a:fld>
            <a:endParaRPr lang="en-IN"/>
          </a:p>
        </p:txBody>
      </p:sp>
    </p:spTree>
    <p:extLst>
      <p:ext uri="{BB962C8B-B14F-4D97-AF65-F5344CB8AC3E}">
        <p14:creationId xmlns:p14="http://schemas.microsoft.com/office/powerpoint/2010/main" val="133327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20</a:t>
            </a:fld>
            <a:endParaRPr lang="en-IN"/>
          </a:p>
        </p:txBody>
      </p:sp>
    </p:spTree>
    <p:extLst>
      <p:ext uri="{BB962C8B-B14F-4D97-AF65-F5344CB8AC3E}">
        <p14:creationId xmlns:p14="http://schemas.microsoft.com/office/powerpoint/2010/main" val="2773346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https://medium.com/@suneelpatel.in/nlp-pipeline-building-an-nlp-pipeline-step-by-step-7f0576e11d08</a:t>
            </a:r>
          </a:p>
        </p:txBody>
      </p:sp>
      <p:sp>
        <p:nvSpPr>
          <p:cNvPr id="4" name="Slide Number Placeholder 3"/>
          <p:cNvSpPr>
            <a:spLocks noGrp="1"/>
          </p:cNvSpPr>
          <p:nvPr>
            <p:ph type="sldNum" sz="quarter" idx="5"/>
          </p:nvPr>
        </p:nvSpPr>
        <p:spPr/>
        <p:txBody>
          <a:bodyPr/>
          <a:lstStyle/>
          <a:p>
            <a:fld id="{7DAFD604-62F6-4C73-8E10-548A81CEEE1D}" type="slidenum">
              <a:rPr lang="en-IN" smtClean="0"/>
              <a:t>21</a:t>
            </a:fld>
            <a:endParaRPr lang="en-IN"/>
          </a:p>
        </p:txBody>
      </p:sp>
    </p:spTree>
    <p:extLst>
      <p:ext uri="{BB962C8B-B14F-4D97-AF65-F5344CB8AC3E}">
        <p14:creationId xmlns:p14="http://schemas.microsoft.com/office/powerpoint/2010/main" val="44828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https://medium.com/@antoine.louis/a-brief-history-of-natural-language-processing-part-1-ffbcb937ebce</a:t>
            </a:r>
          </a:p>
          <a:p>
            <a:r>
              <a:rPr lang="en-US" dirty="0"/>
              <a:t>https://medium.com/@antoine.louis/a-brief-history-of-natural-language-processing-part-2-f5e575e8e37</a:t>
            </a:r>
          </a:p>
          <a:p>
            <a:r>
              <a:rPr lang="en-IN" dirty="0"/>
              <a:t>https://www.freshgravity.com/evolution-of-natural-language-processing/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4</a:t>
            </a:fld>
            <a:endParaRPr lang="en-IN"/>
          </a:p>
        </p:txBody>
      </p:sp>
    </p:spTree>
    <p:extLst>
      <p:ext uri="{BB962C8B-B14F-4D97-AF65-F5344CB8AC3E}">
        <p14:creationId xmlns:p14="http://schemas.microsoft.com/office/powerpoint/2010/main" val="45637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https://www.analyticsvidhya.com/blog/2017/01/ultimate-guide-to-understand-implement-natural-language-processing-codes-in-python/</a:t>
            </a:r>
          </a:p>
          <a:p>
            <a:r>
              <a:rPr lang="en-IN" dirty="0"/>
              <a:t>https://www.freshgravity.com/evolution-of-natural-language-processing/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22</a:t>
            </a:fld>
            <a:endParaRPr lang="en-IN"/>
          </a:p>
        </p:txBody>
      </p:sp>
    </p:spTree>
    <p:extLst>
      <p:ext uri="{BB962C8B-B14F-4D97-AF65-F5344CB8AC3E}">
        <p14:creationId xmlns:p14="http://schemas.microsoft.com/office/powerpoint/2010/main" val="290200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https://stackabuse.com/python-for-nlp-creating-bag-of-words-model-from-scratch/</a:t>
            </a:r>
          </a:p>
          <a:p>
            <a:r>
              <a:rPr lang="en-IN" dirty="0"/>
              <a:t>https://www.mygreatlearning.com/blog/bag-of-words/</a:t>
            </a:r>
          </a:p>
        </p:txBody>
      </p:sp>
      <p:sp>
        <p:nvSpPr>
          <p:cNvPr id="4" name="Slide Number Placeholder 3"/>
          <p:cNvSpPr>
            <a:spLocks noGrp="1"/>
          </p:cNvSpPr>
          <p:nvPr>
            <p:ph type="sldNum" sz="quarter" idx="5"/>
          </p:nvPr>
        </p:nvSpPr>
        <p:spPr/>
        <p:txBody>
          <a:bodyPr/>
          <a:lstStyle/>
          <a:p>
            <a:fld id="{7DAFD604-62F6-4C73-8E10-548A81CEEE1D}" type="slidenum">
              <a:rPr lang="en-IN" smtClean="0"/>
              <a:t>23</a:t>
            </a:fld>
            <a:endParaRPr lang="en-IN"/>
          </a:p>
        </p:txBody>
      </p:sp>
    </p:spTree>
    <p:extLst>
      <p:ext uri="{BB962C8B-B14F-4D97-AF65-F5344CB8AC3E}">
        <p14:creationId xmlns:p14="http://schemas.microsoft.com/office/powerpoint/2010/main" val="2097406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https://www.freecodecamp.org/news/an-introduction-to-bag-of-words-and-how-to-code-it-in-python-for-nlp-282e87a9da04/</a:t>
            </a:r>
          </a:p>
        </p:txBody>
      </p:sp>
      <p:sp>
        <p:nvSpPr>
          <p:cNvPr id="4" name="Slide Number Placeholder 3"/>
          <p:cNvSpPr>
            <a:spLocks noGrp="1"/>
          </p:cNvSpPr>
          <p:nvPr>
            <p:ph type="sldNum" sz="quarter" idx="5"/>
          </p:nvPr>
        </p:nvSpPr>
        <p:spPr/>
        <p:txBody>
          <a:bodyPr/>
          <a:lstStyle/>
          <a:p>
            <a:fld id="{7DAFD604-62F6-4C73-8E10-548A81CEEE1D}" type="slidenum">
              <a:rPr lang="en-IN" smtClean="0"/>
              <a:t>27</a:t>
            </a:fld>
            <a:endParaRPr lang="en-IN"/>
          </a:p>
        </p:txBody>
      </p:sp>
    </p:spTree>
    <p:extLst>
      <p:ext uri="{BB962C8B-B14F-4D97-AF65-F5344CB8AC3E}">
        <p14:creationId xmlns:p14="http://schemas.microsoft.com/office/powerpoint/2010/main" val="397741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https://www.freecodecamp.org/news/how-to-process-textual-data-using-tf-idf-in-python-cd2bbc0a94a3/</a:t>
            </a:r>
          </a:p>
          <a:p>
            <a:r>
              <a:rPr lang="en-IN" dirty="0"/>
              <a:t>https://www.mygreatlearning.com/blog/bag-of-words/</a:t>
            </a:r>
          </a:p>
        </p:txBody>
      </p:sp>
      <p:sp>
        <p:nvSpPr>
          <p:cNvPr id="4" name="Slide Number Placeholder 3"/>
          <p:cNvSpPr>
            <a:spLocks noGrp="1"/>
          </p:cNvSpPr>
          <p:nvPr>
            <p:ph type="sldNum" sz="quarter" idx="5"/>
          </p:nvPr>
        </p:nvSpPr>
        <p:spPr/>
        <p:txBody>
          <a:bodyPr/>
          <a:lstStyle/>
          <a:p>
            <a:fld id="{7DAFD604-62F6-4C73-8E10-548A81CEEE1D}" type="slidenum">
              <a:rPr lang="en-IN" smtClean="0"/>
              <a:t>28</a:t>
            </a:fld>
            <a:endParaRPr lang="en-IN"/>
          </a:p>
        </p:txBody>
      </p:sp>
    </p:spTree>
    <p:extLst>
      <p:ext uri="{BB962C8B-B14F-4D97-AF65-F5344CB8AC3E}">
        <p14:creationId xmlns:p14="http://schemas.microsoft.com/office/powerpoint/2010/main" val="2778648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https://medium.com/@hritikattri10/feature-extraction-using-tf-idf-algorithm-44eedb37305e</a:t>
            </a:r>
          </a:p>
        </p:txBody>
      </p:sp>
      <p:sp>
        <p:nvSpPr>
          <p:cNvPr id="4" name="Slide Number Placeholder 3"/>
          <p:cNvSpPr>
            <a:spLocks noGrp="1"/>
          </p:cNvSpPr>
          <p:nvPr>
            <p:ph type="sldNum" sz="quarter" idx="5"/>
          </p:nvPr>
        </p:nvSpPr>
        <p:spPr/>
        <p:txBody>
          <a:bodyPr/>
          <a:lstStyle/>
          <a:p>
            <a:fld id="{7DAFD604-62F6-4C73-8E10-548A81CEEE1D}" type="slidenum">
              <a:rPr lang="en-IN" smtClean="0"/>
              <a:t>30</a:t>
            </a:fld>
            <a:endParaRPr lang="en-IN"/>
          </a:p>
        </p:txBody>
      </p:sp>
    </p:spTree>
    <p:extLst>
      <p:ext uri="{BB962C8B-B14F-4D97-AF65-F5344CB8AC3E}">
        <p14:creationId xmlns:p14="http://schemas.microsoft.com/office/powerpoint/2010/main" val="356160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https://www.freecodecamp.org/news/how-to-process-textual-data-using-tf-idf-in-python-cd2bbc0a94a3/</a:t>
            </a:r>
          </a:p>
        </p:txBody>
      </p:sp>
      <p:sp>
        <p:nvSpPr>
          <p:cNvPr id="4" name="Slide Number Placeholder 3"/>
          <p:cNvSpPr>
            <a:spLocks noGrp="1"/>
          </p:cNvSpPr>
          <p:nvPr>
            <p:ph type="sldNum" sz="quarter" idx="5"/>
          </p:nvPr>
        </p:nvSpPr>
        <p:spPr/>
        <p:txBody>
          <a:bodyPr/>
          <a:lstStyle/>
          <a:p>
            <a:fld id="{7DAFD604-62F6-4C73-8E10-548A81CEEE1D}" type="slidenum">
              <a:rPr lang="en-IN" smtClean="0"/>
              <a:t>31</a:t>
            </a:fld>
            <a:endParaRPr lang="en-IN"/>
          </a:p>
        </p:txBody>
      </p:sp>
    </p:spTree>
    <p:extLst>
      <p:ext uri="{BB962C8B-B14F-4D97-AF65-F5344CB8AC3E}">
        <p14:creationId xmlns:p14="http://schemas.microsoft.com/office/powerpoint/2010/main" val="3096073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https://towardsdatascience.com/naive-bayes-classifier-81d512f50a7c</a:t>
            </a:r>
          </a:p>
          <a:p>
            <a:r>
              <a:rPr lang="en-IN" dirty="0"/>
              <a:t>https://machinelearningmastery.com/bayes-theorem-for-machine-learning/</a:t>
            </a:r>
          </a:p>
          <a:p>
            <a:r>
              <a:rPr lang="en-IN" dirty="0"/>
              <a:t>https://www.analyticsvidhya.com/blog/2017/09/naive-bayes-explained/</a:t>
            </a:r>
          </a:p>
        </p:txBody>
      </p:sp>
      <p:sp>
        <p:nvSpPr>
          <p:cNvPr id="4" name="Slide Number Placeholder 3"/>
          <p:cNvSpPr>
            <a:spLocks noGrp="1"/>
          </p:cNvSpPr>
          <p:nvPr>
            <p:ph type="sldNum" sz="quarter" idx="5"/>
          </p:nvPr>
        </p:nvSpPr>
        <p:spPr/>
        <p:txBody>
          <a:bodyPr/>
          <a:lstStyle/>
          <a:p>
            <a:fld id="{7DAFD604-62F6-4C73-8E10-548A81CEEE1D}" type="slidenum">
              <a:rPr lang="en-IN" smtClean="0"/>
              <a:t>32</a:t>
            </a:fld>
            <a:endParaRPr lang="en-IN"/>
          </a:p>
        </p:txBody>
      </p:sp>
    </p:spTree>
    <p:extLst>
      <p:ext uri="{BB962C8B-B14F-4D97-AF65-F5344CB8AC3E}">
        <p14:creationId xmlns:p14="http://schemas.microsoft.com/office/powerpoint/2010/main" val="61010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https://towardsdatascience.com/implementing-a-naive-bayes-classifier-for-text-categorization-in-five-steps-f9192cdd54c3</a:t>
            </a:r>
          </a:p>
        </p:txBody>
      </p:sp>
      <p:sp>
        <p:nvSpPr>
          <p:cNvPr id="4" name="Slide Number Placeholder 3"/>
          <p:cNvSpPr>
            <a:spLocks noGrp="1"/>
          </p:cNvSpPr>
          <p:nvPr>
            <p:ph type="sldNum" sz="quarter" idx="5"/>
          </p:nvPr>
        </p:nvSpPr>
        <p:spPr/>
        <p:txBody>
          <a:bodyPr/>
          <a:lstStyle/>
          <a:p>
            <a:fld id="{7DAFD604-62F6-4C73-8E10-548A81CEEE1D}" type="slidenum">
              <a:rPr lang="en-IN" smtClean="0"/>
              <a:t>33</a:t>
            </a:fld>
            <a:endParaRPr lang="en-IN"/>
          </a:p>
        </p:txBody>
      </p:sp>
    </p:spTree>
    <p:extLst>
      <p:ext uri="{BB962C8B-B14F-4D97-AF65-F5344CB8AC3E}">
        <p14:creationId xmlns:p14="http://schemas.microsoft.com/office/powerpoint/2010/main" val="179971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https://www.kdnuggets.com/2020/04/performance-evaluation-metrics-classification.html</a:t>
            </a:r>
          </a:p>
        </p:txBody>
      </p:sp>
      <p:sp>
        <p:nvSpPr>
          <p:cNvPr id="4" name="Slide Number Placeholder 3"/>
          <p:cNvSpPr>
            <a:spLocks noGrp="1"/>
          </p:cNvSpPr>
          <p:nvPr>
            <p:ph type="sldNum" sz="quarter" idx="5"/>
          </p:nvPr>
        </p:nvSpPr>
        <p:spPr/>
        <p:txBody>
          <a:bodyPr/>
          <a:lstStyle/>
          <a:p>
            <a:fld id="{7DAFD604-62F6-4C73-8E10-548A81CEEE1D}" type="slidenum">
              <a:rPr lang="en-IN" smtClean="0"/>
              <a:t>35</a:t>
            </a:fld>
            <a:endParaRPr lang="en-IN"/>
          </a:p>
        </p:txBody>
      </p:sp>
    </p:spTree>
    <p:extLst>
      <p:ext uri="{BB962C8B-B14F-4D97-AF65-F5344CB8AC3E}">
        <p14:creationId xmlns:p14="http://schemas.microsoft.com/office/powerpoint/2010/main" val="69105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https://medium.com/@MohammedS/performance-metrics-for-classification-problems-in-machine-learning-part-i-b085d432082b</a:t>
            </a:r>
          </a:p>
          <a:p>
            <a:r>
              <a:rPr lang="en-IN" dirty="0"/>
              <a:t>https://www.kdnuggets.com/2020/04/performance-evaluation-metrics-classification.html</a:t>
            </a:r>
          </a:p>
          <a:p>
            <a:r>
              <a:rPr lang="en-IN" dirty="0"/>
              <a:t>https://towardsdatascience.com/the-5-classification-evaluation-metrics-you-must-know-aa97784ff226</a:t>
            </a:r>
          </a:p>
          <a:p>
            <a:r>
              <a:rPr lang="en-IN" dirty="0"/>
              <a:t>https://lawtomated.com/accuracy-precision-recall-and-f1-scores-for-lawyers/</a:t>
            </a:r>
          </a:p>
        </p:txBody>
      </p:sp>
      <p:sp>
        <p:nvSpPr>
          <p:cNvPr id="4" name="Slide Number Placeholder 3"/>
          <p:cNvSpPr>
            <a:spLocks noGrp="1"/>
          </p:cNvSpPr>
          <p:nvPr>
            <p:ph type="sldNum" sz="quarter" idx="5"/>
          </p:nvPr>
        </p:nvSpPr>
        <p:spPr/>
        <p:txBody>
          <a:bodyPr/>
          <a:lstStyle/>
          <a:p>
            <a:fld id="{7DAFD604-62F6-4C73-8E10-548A81CEEE1D}" type="slidenum">
              <a:rPr lang="en-IN" smtClean="0"/>
              <a:t>36</a:t>
            </a:fld>
            <a:endParaRPr lang="en-IN"/>
          </a:p>
        </p:txBody>
      </p:sp>
    </p:spTree>
    <p:extLst>
      <p:ext uri="{BB962C8B-B14F-4D97-AF65-F5344CB8AC3E}">
        <p14:creationId xmlns:p14="http://schemas.microsoft.com/office/powerpoint/2010/main" val="1773069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https://medium.com/@suneelpatel.in/nlp-guide-101-nlp-evolution-past-present-and-future-fcc573629da3</a:t>
            </a:r>
          </a:p>
        </p:txBody>
      </p:sp>
      <p:sp>
        <p:nvSpPr>
          <p:cNvPr id="4" name="Slide Number Placeholder 3"/>
          <p:cNvSpPr>
            <a:spLocks noGrp="1"/>
          </p:cNvSpPr>
          <p:nvPr>
            <p:ph type="sldNum" sz="quarter" idx="5"/>
          </p:nvPr>
        </p:nvSpPr>
        <p:spPr/>
        <p:txBody>
          <a:bodyPr/>
          <a:lstStyle/>
          <a:p>
            <a:fld id="{7DAFD604-62F6-4C73-8E10-548A81CEEE1D}" type="slidenum">
              <a:rPr lang="en-IN" smtClean="0"/>
              <a:t>5</a:t>
            </a:fld>
            <a:endParaRPr lang="en-IN"/>
          </a:p>
        </p:txBody>
      </p:sp>
    </p:spTree>
    <p:extLst>
      <p:ext uri="{BB962C8B-B14F-4D97-AF65-F5344CB8AC3E}">
        <p14:creationId xmlns:p14="http://schemas.microsoft.com/office/powerpoint/2010/main" val="91666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ROC Curves</a:t>
            </a:r>
          </a:p>
          <a:p>
            <a:r>
              <a:rPr lang="en-IN" dirty="0"/>
              <a:t>https://www.analyticsvidhya.com/blog/2020/09/precision-recall-machine-learning/</a:t>
            </a:r>
          </a:p>
          <a:p>
            <a:r>
              <a:rPr lang="en-IN" dirty="0"/>
              <a:t>https://towardsdatascience.com/understanding-auc-roc-curve-68b2303cc9c5</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37</a:t>
            </a:fld>
            <a:endParaRPr lang="en-IN"/>
          </a:p>
        </p:txBody>
      </p:sp>
    </p:spTree>
    <p:extLst>
      <p:ext uri="{BB962C8B-B14F-4D97-AF65-F5344CB8AC3E}">
        <p14:creationId xmlns:p14="http://schemas.microsoft.com/office/powerpoint/2010/main" val="3732488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https://en.wikipedia.org/wiki/Precision_and_recall</a:t>
            </a:r>
          </a:p>
        </p:txBody>
      </p:sp>
      <p:sp>
        <p:nvSpPr>
          <p:cNvPr id="4" name="Slide Number Placeholder 3"/>
          <p:cNvSpPr>
            <a:spLocks noGrp="1"/>
          </p:cNvSpPr>
          <p:nvPr>
            <p:ph type="sldNum" sz="quarter" idx="5"/>
          </p:nvPr>
        </p:nvSpPr>
        <p:spPr/>
        <p:txBody>
          <a:bodyPr/>
          <a:lstStyle/>
          <a:p>
            <a:fld id="{7DAFD604-62F6-4C73-8E10-548A81CEEE1D}" type="slidenum">
              <a:rPr lang="en-IN" smtClean="0"/>
              <a:t>38</a:t>
            </a:fld>
            <a:endParaRPr lang="en-IN"/>
          </a:p>
        </p:txBody>
      </p:sp>
    </p:spTree>
    <p:extLst>
      <p:ext uri="{BB962C8B-B14F-4D97-AF65-F5344CB8AC3E}">
        <p14:creationId xmlns:p14="http://schemas.microsoft.com/office/powerpoint/2010/main" val="554742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https://towardsdatascience.com/how-to-evaluate-text-generation-models-metrics-for-automatic-evaluation-of-nlp-models-e1c251b04ec1</a:t>
            </a:r>
          </a:p>
          <a:p>
            <a:r>
              <a:rPr lang="en-IN" dirty="0"/>
              <a:t>https://medium.com/fintechexplained/nlp-how-to-evaluate-the-model-performance-7e1820cdb759</a:t>
            </a:r>
          </a:p>
          <a:p>
            <a:r>
              <a:rPr lang="en-IN" dirty="0"/>
              <a:t>https://towardsdatascience.com/evaluation-of-an-nlp-model-latest-benchmarks-90fd8ce6fae5</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39</a:t>
            </a:fld>
            <a:endParaRPr lang="en-IN"/>
          </a:p>
        </p:txBody>
      </p:sp>
    </p:spTree>
    <p:extLst>
      <p:ext uri="{BB962C8B-B14F-4D97-AF65-F5344CB8AC3E}">
        <p14:creationId xmlns:p14="http://schemas.microsoft.com/office/powerpoint/2010/main" val="187346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https://monkeylearn.com/blog/natural-language-processing-applications/</a:t>
            </a:r>
          </a:p>
        </p:txBody>
      </p:sp>
      <p:sp>
        <p:nvSpPr>
          <p:cNvPr id="4" name="Slide Number Placeholder 3"/>
          <p:cNvSpPr>
            <a:spLocks noGrp="1"/>
          </p:cNvSpPr>
          <p:nvPr>
            <p:ph type="sldNum" sz="quarter" idx="5"/>
          </p:nvPr>
        </p:nvSpPr>
        <p:spPr/>
        <p:txBody>
          <a:bodyPr/>
          <a:lstStyle/>
          <a:p>
            <a:fld id="{7DAFD604-62F6-4C73-8E10-548A81CEEE1D}" type="slidenum">
              <a:rPr lang="en-IN" smtClean="0"/>
              <a:t>6</a:t>
            </a:fld>
            <a:endParaRPr lang="en-IN"/>
          </a:p>
        </p:txBody>
      </p:sp>
    </p:spTree>
    <p:extLst>
      <p:ext uri="{BB962C8B-B14F-4D97-AF65-F5344CB8AC3E}">
        <p14:creationId xmlns:p14="http://schemas.microsoft.com/office/powerpoint/2010/main" val="1274225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https://medium.com/friendly-data/machine-learning-vs-rule-based-systems-in-nlp-5476de53c3b8</a:t>
            </a:r>
          </a:p>
        </p:txBody>
      </p:sp>
      <p:sp>
        <p:nvSpPr>
          <p:cNvPr id="4" name="Slide Number Placeholder 3"/>
          <p:cNvSpPr>
            <a:spLocks noGrp="1"/>
          </p:cNvSpPr>
          <p:nvPr>
            <p:ph type="sldNum" sz="quarter" idx="5"/>
          </p:nvPr>
        </p:nvSpPr>
        <p:spPr/>
        <p:txBody>
          <a:bodyPr/>
          <a:lstStyle/>
          <a:p>
            <a:fld id="{7DAFD604-62F6-4C73-8E10-548A81CEEE1D}" type="slidenum">
              <a:rPr lang="en-IN" smtClean="0"/>
              <a:t>7</a:t>
            </a:fld>
            <a:endParaRPr lang="en-IN"/>
          </a:p>
        </p:txBody>
      </p:sp>
    </p:spTree>
    <p:extLst>
      <p:ext uri="{BB962C8B-B14F-4D97-AF65-F5344CB8AC3E}">
        <p14:creationId xmlns:p14="http://schemas.microsoft.com/office/powerpoint/2010/main" val="251272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https://www.guru99.com/nlp-tutorial.html</a:t>
            </a:r>
          </a:p>
        </p:txBody>
      </p:sp>
      <p:sp>
        <p:nvSpPr>
          <p:cNvPr id="4" name="Slide Number Placeholder 3"/>
          <p:cNvSpPr>
            <a:spLocks noGrp="1"/>
          </p:cNvSpPr>
          <p:nvPr>
            <p:ph type="sldNum" sz="quarter" idx="5"/>
          </p:nvPr>
        </p:nvSpPr>
        <p:spPr/>
        <p:txBody>
          <a:bodyPr/>
          <a:lstStyle/>
          <a:p>
            <a:fld id="{7DAFD604-62F6-4C73-8E10-548A81CEEE1D}" type="slidenum">
              <a:rPr lang="en-IN" smtClean="0"/>
              <a:t>8</a:t>
            </a:fld>
            <a:endParaRPr lang="en-IN"/>
          </a:p>
        </p:txBody>
      </p:sp>
    </p:spTree>
    <p:extLst>
      <p:ext uri="{BB962C8B-B14F-4D97-AF65-F5344CB8AC3E}">
        <p14:creationId xmlns:p14="http://schemas.microsoft.com/office/powerpoint/2010/main" val="298220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9</a:t>
            </a:fld>
            <a:endParaRPr lang="en-IN"/>
          </a:p>
        </p:txBody>
      </p:sp>
    </p:spTree>
    <p:extLst>
      <p:ext uri="{BB962C8B-B14F-4D97-AF65-F5344CB8AC3E}">
        <p14:creationId xmlns:p14="http://schemas.microsoft.com/office/powerpoint/2010/main" val="94705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10</a:t>
            </a:fld>
            <a:endParaRPr lang="en-IN"/>
          </a:p>
        </p:txBody>
      </p:sp>
    </p:spTree>
    <p:extLst>
      <p:ext uri="{BB962C8B-B14F-4D97-AF65-F5344CB8AC3E}">
        <p14:creationId xmlns:p14="http://schemas.microsoft.com/office/powerpoint/2010/main" val="175300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11</a:t>
            </a:fld>
            <a:endParaRPr lang="en-IN"/>
          </a:p>
        </p:txBody>
      </p:sp>
    </p:spTree>
    <p:extLst>
      <p:ext uri="{BB962C8B-B14F-4D97-AF65-F5344CB8AC3E}">
        <p14:creationId xmlns:p14="http://schemas.microsoft.com/office/powerpoint/2010/main" val="99117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8FDB-8852-45E1-8B77-446C12BE5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1AF5D2-F04B-4191-9439-1ADDBB573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1F9C42-2927-4019-97F3-C8482DF81E0A}"/>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5" name="Footer Placeholder 4">
            <a:extLst>
              <a:ext uri="{FF2B5EF4-FFF2-40B4-BE49-F238E27FC236}">
                <a16:creationId xmlns:a16="http://schemas.microsoft.com/office/drawing/2014/main" id="{66440A4C-0EA0-4EE9-8CED-4C9359BFA9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316BE8-CEAE-43ED-817D-FB55C4DAF4E2}"/>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36354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C63-0CA1-42E8-A0D8-CBB76A3058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13A8C8-CD02-4CFB-9790-AD7AB25E7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92917-456B-4D8D-996C-3E21A434B1C9}"/>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5" name="Footer Placeholder 4">
            <a:extLst>
              <a:ext uri="{FF2B5EF4-FFF2-40B4-BE49-F238E27FC236}">
                <a16:creationId xmlns:a16="http://schemas.microsoft.com/office/drawing/2014/main" id="{F7FF1ED2-1450-4B0E-A9E5-307F92A6A3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83BF5-4B3C-4AC5-A882-8CDFD3B454F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416244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4EA15-77AE-439B-B29E-70C41614BE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DFDC0B-8762-4BFE-BA25-B17322C78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4F2E7-F6ED-482A-A44A-7F864D777BA6}"/>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5" name="Footer Placeholder 4">
            <a:extLst>
              <a:ext uri="{FF2B5EF4-FFF2-40B4-BE49-F238E27FC236}">
                <a16:creationId xmlns:a16="http://schemas.microsoft.com/office/drawing/2014/main" id="{33ADBE37-4889-40F2-96B6-A10500805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C7C7DB-E03E-4105-9325-07FCCF8C4514}"/>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09977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FA1C-F9AF-42A1-95F1-5F94110FB7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9D49FC-9C81-4E91-919C-99A6E93DB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24044-B850-4D12-A8D9-69411FF0322E}"/>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5" name="Footer Placeholder 4">
            <a:extLst>
              <a:ext uri="{FF2B5EF4-FFF2-40B4-BE49-F238E27FC236}">
                <a16:creationId xmlns:a16="http://schemas.microsoft.com/office/drawing/2014/main" id="{F071B945-A79F-4724-BDAB-BAE25459D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491ED1-5EF3-40D8-B08D-37FC1F7930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992282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763A-4426-4E6E-B3C8-49001C645C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A8DA16-0E28-44A1-BC7C-B0E41E4F0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AC21D-7B1D-4B11-B04E-223BD495559C}"/>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5" name="Footer Placeholder 4">
            <a:extLst>
              <a:ext uri="{FF2B5EF4-FFF2-40B4-BE49-F238E27FC236}">
                <a16:creationId xmlns:a16="http://schemas.microsoft.com/office/drawing/2014/main" id="{4EF4508F-8AAF-40E7-B662-C06CA1E7E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1B34A-AF25-4FD6-BE81-82FCB0BE272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3178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701E-B135-49DA-AAA4-D189AE7CEC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9318E-4167-43BD-A785-A63A8D387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449D81-3B55-4742-98D3-67388CA6CF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61E306-5B0D-4FC9-8239-ABC9CC3B0677}"/>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6" name="Footer Placeholder 5">
            <a:extLst>
              <a:ext uri="{FF2B5EF4-FFF2-40B4-BE49-F238E27FC236}">
                <a16:creationId xmlns:a16="http://schemas.microsoft.com/office/drawing/2014/main" id="{D3ED705B-4456-4631-B2C5-24613D5BE9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314F7-169F-4061-9B8A-F7D204C96AFA}"/>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16429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3B4B-C885-4A12-940D-2AFD84E86C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E6C4E3-8943-4370-8E8F-1693BE845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D92E2-DB05-4628-9279-AF08F5975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B5E95C-F59C-4D20-BA45-9455A68D5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9BD9F-9405-41C5-93AF-F165EB041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B02DE3-B22B-408E-8F50-B916E444107E}"/>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8" name="Footer Placeholder 7">
            <a:extLst>
              <a:ext uri="{FF2B5EF4-FFF2-40B4-BE49-F238E27FC236}">
                <a16:creationId xmlns:a16="http://schemas.microsoft.com/office/drawing/2014/main" id="{305DBF2A-FE1F-490F-89AC-5B7CA02555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EDAAB-7FA7-4DB1-8309-99DCE1965A67}"/>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5529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5B6-2C0B-477F-B0C6-D68597FCE6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DCD55-F119-4B12-A839-95A489311858}"/>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4" name="Footer Placeholder 3">
            <a:extLst>
              <a:ext uri="{FF2B5EF4-FFF2-40B4-BE49-F238E27FC236}">
                <a16:creationId xmlns:a16="http://schemas.microsoft.com/office/drawing/2014/main" id="{B74293A0-2AE3-4D78-9802-609E5C386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F116A9-2A0A-4679-9313-31A3E3928496}"/>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61847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71487-2FDE-40C6-9E41-7301A12CC3E9}"/>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3" name="Footer Placeholder 2">
            <a:extLst>
              <a:ext uri="{FF2B5EF4-FFF2-40B4-BE49-F238E27FC236}">
                <a16:creationId xmlns:a16="http://schemas.microsoft.com/office/drawing/2014/main" id="{E80E3A78-C2E4-4D9D-BA5B-F13EEAA4FC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BBE16F-2188-4AE9-A674-E19C091ABC9F}"/>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80989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E2BD-E381-45CD-AF81-B76E53D08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B6E0F2-EF5E-4241-B7F0-3822B34553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8A0353-CA6D-4DD5-B338-7AA35FD1C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52CEE-86C5-4B28-AAC3-45BA55DD0136}"/>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6" name="Footer Placeholder 5">
            <a:extLst>
              <a:ext uri="{FF2B5EF4-FFF2-40B4-BE49-F238E27FC236}">
                <a16:creationId xmlns:a16="http://schemas.microsoft.com/office/drawing/2014/main" id="{712B4FF3-CA90-4474-B907-AAD77E640F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6CDEFE-B142-4AE3-9CD3-F6551B00894B}"/>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78069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9DB1-FAC9-4B0F-9660-89C178417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F883A8-D7FE-41A8-A3E7-CB87A0AFF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FF7A7C-A6BC-48ED-8D9F-1DE0043B1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FBD3D-3FEB-424A-BA99-4322347AAD82}"/>
              </a:ext>
            </a:extLst>
          </p:cNvPr>
          <p:cNvSpPr>
            <a:spLocks noGrp="1"/>
          </p:cNvSpPr>
          <p:nvPr>
            <p:ph type="dt" sz="half" idx="10"/>
          </p:nvPr>
        </p:nvSpPr>
        <p:spPr/>
        <p:txBody>
          <a:bodyPr/>
          <a:lstStyle/>
          <a:p>
            <a:fld id="{46FA8A76-9B45-4BFA-A15E-84A3588E2CAB}" type="datetimeFigureOut">
              <a:rPr lang="en-IN" smtClean="0"/>
              <a:t>21-01-2021</a:t>
            </a:fld>
            <a:endParaRPr lang="en-IN"/>
          </a:p>
        </p:txBody>
      </p:sp>
      <p:sp>
        <p:nvSpPr>
          <p:cNvPr id="6" name="Footer Placeholder 5">
            <a:extLst>
              <a:ext uri="{FF2B5EF4-FFF2-40B4-BE49-F238E27FC236}">
                <a16:creationId xmlns:a16="http://schemas.microsoft.com/office/drawing/2014/main" id="{68460C78-905D-4C14-9E48-0B0758CD15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708C6-10B1-4D61-AFFD-E129FA866F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329351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13FF3-F248-4179-AE9F-2803FC6F6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81CC8-ED70-48D6-866C-AA8E5C183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375672-A4C5-44F1-AFBA-A8EB1E97E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A8A76-9B45-4BFA-A15E-84A3588E2CAB}" type="datetimeFigureOut">
              <a:rPr lang="en-IN" smtClean="0"/>
              <a:t>21-01-2021</a:t>
            </a:fld>
            <a:endParaRPr lang="en-IN"/>
          </a:p>
        </p:txBody>
      </p:sp>
      <p:sp>
        <p:nvSpPr>
          <p:cNvPr id="5" name="Footer Placeholder 4">
            <a:extLst>
              <a:ext uri="{FF2B5EF4-FFF2-40B4-BE49-F238E27FC236}">
                <a16:creationId xmlns:a16="http://schemas.microsoft.com/office/drawing/2014/main" id="{8DB0B238-B0DB-481D-84EE-9020D17EA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ABBEC9-A6AF-487A-AF52-7A66CDB83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5571E-407F-490D-99FC-1712997A461F}" type="slidenum">
              <a:rPr lang="en-IN" smtClean="0"/>
              <a:t>‹#›</a:t>
            </a:fld>
            <a:endParaRPr lang="en-IN"/>
          </a:p>
        </p:txBody>
      </p:sp>
    </p:spTree>
    <p:extLst>
      <p:ext uri="{BB962C8B-B14F-4D97-AF65-F5344CB8AC3E}">
        <p14:creationId xmlns:p14="http://schemas.microsoft.com/office/powerpoint/2010/main" val="243127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kaggle.com/saxinou/nlp-01-preprocessing-data" TargetMode="External"/><Relationship Id="rId2" Type="http://schemas.openxmlformats.org/officeDocument/2006/relationships/hyperlink" Target="https://www.kaggle.com/sudalairajkumar/getting-started-with-text-preprocessing" TargetMode="External"/><Relationship Id="rId1" Type="http://schemas.openxmlformats.org/officeDocument/2006/relationships/slideLayout" Target="../slideLayouts/slideLayout2.xml"/><Relationship Id="rId5" Type="http://schemas.openxmlformats.org/officeDocument/2006/relationships/hyperlink" Target="https://www.analyticsvidhya.com/blog/2020/02/quick-introduction-bag-of-words-bow-tf-idf/" TargetMode="External"/><Relationship Id="rId4" Type="http://schemas.openxmlformats.org/officeDocument/2006/relationships/hyperlink" Target="https://www.mygreatlearning.com/blog/bag-of-word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towardsdatascience.com/natural-language-processing-feature-engineering-using-tf-idf-e8b9d00e7e76" TargetMode="External"/><Relationship Id="rId2" Type="http://schemas.openxmlformats.org/officeDocument/2006/relationships/hyperlink" Target="https://monkeylearn.com/blog/what-is-tf-idf/" TargetMode="External"/><Relationship Id="rId1" Type="http://schemas.openxmlformats.org/officeDocument/2006/relationships/slideLayout" Target="../slideLayouts/slideLayout2.xml"/><Relationship Id="rId5" Type="http://schemas.openxmlformats.org/officeDocument/2006/relationships/hyperlink" Target="https://stackabuse.com/python-for-nlp-creating-tf-idf-model-from-scratch/" TargetMode="External"/><Relationship Id="rId4" Type="http://schemas.openxmlformats.org/officeDocument/2006/relationships/hyperlink" Target="https://medium.com/analytics-vidhya/tf-idf-term-frequency-technique-easiest-explanation-for-text-classification-in-nlp-with-code-8ca3912e58c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7C9D-F890-4AAA-9D12-302A37390B61}"/>
              </a:ext>
            </a:extLst>
          </p:cNvPr>
          <p:cNvSpPr>
            <a:spLocks noGrp="1"/>
          </p:cNvSpPr>
          <p:nvPr>
            <p:ph type="ctrTitle"/>
          </p:nvPr>
        </p:nvSpPr>
        <p:spPr>
          <a:xfrm>
            <a:off x="0" y="2960940"/>
            <a:ext cx="12192000" cy="936120"/>
          </a:xfrm>
        </p:spPr>
        <p:txBody>
          <a:bodyPr/>
          <a:lstStyle/>
          <a:p>
            <a:r>
              <a:rPr lang="en-US" b="1" dirty="0">
                <a:latin typeface="Agency FB" panose="020B0503020202020204" pitchFamily="34" charset="0"/>
              </a:rPr>
              <a:t>NLP – Level-2 Training</a:t>
            </a:r>
            <a:endParaRPr lang="en-IN" b="1" dirty="0">
              <a:latin typeface="Agency FB" panose="020B0503020202020204" pitchFamily="34" charset="0"/>
            </a:endParaRPr>
          </a:p>
        </p:txBody>
      </p:sp>
    </p:spTree>
    <p:extLst>
      <p:ext uri="{BB962C8B-B14F-4D97-AF65-F5344CB8AC3E}">
        <p14:creationId xmlns:p14="http://schemas.microsoft.com/office/powerpoint/2010/main" val="320058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361949"/>
            <a:ext cx="10801982" cy="6238875"/>
          </a:xfrm>
        </p:spPr>
        <p:txBody>
          <a:bodyPr>
            <a:noAutofit/>
          </a:bodyPr>
          <a:lstStyle/>
          <a:p>
            <a:pPr marL="0" indent="0" algn="just">
              <a:lnSpc>
                <a:spcPct val="150000"/>
              </a:lnSpc>
              <a:buNone/>
            </a:pPr>
            <a:r>
              <a:rPr lang="en-US" sz="1800" b="1" u="sng" dirty="0"/>
              <a:t>1. Natural Language Understanding (NLU)</a:t>
            </a:r>
          </a:p>
          <a:p>
            <a:pPr algn="just">
              <a:lnSpc>
                <a:spcPct val="150000"/>
              </a:lnSpc>
            </a:pPr>
            <a:r>
              <a:rPr lang="en-US" sz="1400" dirty="0"/>
              <a:t>NLU is naturally harder than NLG tasks as there are lot of ambiguity while learning or trying to interpret a language</a:t>
            </a:r>
          </a:p>
          <a:p>
            <a:pPr algn="just">
              <a:lnSpc>
                <a:spcPct val="150000"/>
              </a:lnSpc>
            </a:pPr>
            <a:r>
              <a:rPr lang="en-US" sz="1400" dirty="0"/>
              <a:t>Typically all the NLU tasks, involve the below steps</a:t>
            </a:r>
          </a:p>
          <a:p>
            <a:pPr lvl="1">
              <a:lnSpc>
                <a:spcPct val="170000"/>
              </a:lnSpc>
              <a:buFont typeface="Wingdings" panose="05000000000000000000" pitchFamily="2" charset="2"/>
              <a:buChar char="v"/>
            </a:pPr>
            <a:r>
              <a:rPr lang="en-US" sz="1050" b="1" i="1" dirty="0"/>
              <a:t>Morphological Analysis </a:t>
            </a:r>
          </a:p>
          <a:p>
            <a:pPr lvl="2">
              <a:lnSpc>
                <a:spcPct val="170000"/>
              </a:lnSpc>
              <a:buFont typeface="Calibri" panose="020F0502020204030204" pitchFamily="34" charset="0"/>
              <a:buChar char="—"/>
            </a:pPr>
            <a:r>
              <a:rPr lang="en-US" sz="1050" dirty="0"/>
              <a:t>is defined as grammatical analysis of how words are formed by using morphemes(minimum unit of meaning)</a:t>
            </a:r>
          </a:p>
          <a:p>
            <a:pPr lvl="1">
              <a:lnSpc>
                <a:spcPct val="170000"/>
              </a:lnSpc>
              <a:buFont typeface="Wingdings" panose="05000000000000000000" pitchFamily="2" charset="2"/>
              <a:buChar char="v"/>
            </a:pPr>
            <a:r>
              <a:rPr lang="en-US" sz="1050" b="1" i="1" dirty="0"/>
              <a:t>Lexical Analysis </a:t>
            </a:r>
          </a:p>
          <a:p>
            <a:pPr lvl="2">
              <a:lnSpc>
                <a:spcPct val="170000"/>
              </a:lnSpc>
              <a:buFont typeface="Calibri" panose="020F0502020204030204" pitchFamily="34" charset="0"/>
              <a:buChar char="—"/>
            </a:pPr>
            <a:r>
              <a:rPr lang="en-US" sz="1050" dirty="0"/>
              <a:t>involves identifying and analyzing the structure of words and dividing the whole chunk of text into paragraphs, sentences, and words</a:t>
            </a:r>
          </a:p>
          <a:p>
            <a:pPr lvl="1">
              <a:lnSpc>
                <a:spcPct val="170000"/>
              </a:lnSpc>
              <a:buFont typeface="Wingdings" panose="05000000000000000000" pitchFamily="2" charset="2"/>
              <a:buChar char="v"/>
            </a:pPr>
            <a:r>
              <a:rPr lang="en-US" sz="1050" b="1" i="1" dirty="0"/>
              <a:t>Syntactic Analysis (Parsing)  </a:t>
            </a:r>
          </a:p>
          <a:p>
            <a:pPr lvl="2">
              <a:lnSpc>
                <a:spcPct val="170000"/>
              </a:lnSpc>
              <a:buFont typeface="Calibri" panose="020F0502020204030204" pitchFamily="34" charset="0"/>
              <a:buChar char="—"/>
            </a:pPr>
            <a:r>
              <a:rPr lang="en-US" sz="1050" dirty="0"/>
              <a:t>involves analysis of words in the sentence for grammar and arranging words in a manner that shows the relationship among the words. The sentence such as “The school goes to boy” is rejected by English syntactic analyzer.</a:t>
            </a:r>
          </a:p>
          <a:p>
            <a:pPr lvl="1">
              <a:lnSpc>
                <a:spcPct val="170000"/>
              </a:lnSpc>
              <a:buFont typeface="Wingdings" panose="05000000000000000000" pitchFamily="2" charset="2"/>
              <a:buChar char="v"/>
            </a:pPr>
            <a:r>
              <a:rPr lang="en-US" sz="1050" b="1" i="1" dirty="0"/>
              <a:t>Semantic Analysis </a:t>
            </a:r>
          </a:p>
          <a:p>
            <a:pPr lvl="2">
              <a:lnSpc>
                <a:spcPct val="170000"/>
              </a:lnSpc>
              <a:buFont typeface="Calibri" panose="020F0502020204030204" pitchFamily="34" charset="0"/>
              <a:buChar char="—"/>
            </a:pPr>
            <a:r>
              <a:rPr lang="en-US" sz="1050" dirty="0"/>
              <a:t>draws the exact meaning or the dictionary meaning from the text. The text is checked for meaningfulness. It is done by mapping syntactic structures and objects in the task domain. The semantic analyzer disregards sentence such as “hot ice-cream”.</a:t>
            </a:r>
          </a:p>
          <a:p>
            <a:pPr lvl="1">
              <a:lnSpc>
                <a:spcPct val="170000"/>
              </a:lnSpc>
              <a:buFont typeface="Wingdings" panose="05000000000000000000" pitchFamily="2" charset="2"/>
              <a:buChar char="v"/>
            </a:pPr>
            <a:r>
              <a:rPr lang="en-US" sz="1050" b="1" i="1" dirty="0"/>
              <a:t>Discourse Integration</a:t>
            </a:r>
          </a:p>
          <a:p>
            <a:pPr lvl="2">
              <a:lnSpc>
                <a:spcPct val="170000"/>
              </a:lnSpc>
              <a:buFont typeface="Calibri" panose="020F0502020204030204" pitchFamily="34" charset="0"/>
              <a:buChar char="—"/>
            </a:pPr>
            <a:r>
              <a:rPr lang="en-US" sz="1050" dirty="0"/>
              <a:t>the meaning of any sentence depends upon the meaning of the sentence just before it. In addition, it also brings about the meaning of immediately succeeding sentence</a:t>
            </a:r>
          </a:p>
          <a:p>
            <a:pPr lvl="1">
              <a:lnSpc>
                <a:spcPct val="170000"/>
              </a:lnSpc>
              <a:buFont typeface="Wingdings" panose="05000000000000000000" pitchFamily="2" charset="2"/>
              <a:buChar char="v"/>
            </a:pPr>
            <a:r>
              <a:rPr lang="en-US" sz="1050" b="1" i="1" dirty="0"/>
              <a:t>Pragmatic Analysis</a:t>
            </a:r>
          </a:p>
          <a:p>
            <a:pPr lvl="2">
              <a:lnSpc>
                <a:spcPct val="170000"/>
              </a:lnSpc>
              <a:buFont typeface="Calibri" panose="020F0502020204030204" pitchFamily="34" charset="0"/>
              <a:buChar char="—"/>
            </a:pPr>
            <a:r>
              <a:rPr lang="en-US" sz="1050" dirty="0"/>
              <a:t>deals with outside word knowledge, which means knowledge that is external to the documents and/or queries and focuses on what was described is reinterpreted by what it actually meant, deriving the various aspects of language that require real world knowledge</a:t>
            </a:r>
          </a:p>
        </p:txBody>
      </p:sp>
    </p:spTree>
    <p:extLst>
      <p:ext uri="{BB962C8B-B14F-4D97-AF65-F5344CB8AC3E}">
        <p14:creationId xmlns:p14="http://schemas.microsoft.com/office/powerpoint/2010/main" val="105796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DEB42E-1B0B-4430-AB44-D71A02659006}"/>
              </a:ext>
            </a:extLst>
          </p:cNvPr>
          <p:cNvPicPr>
            <a:picLocks noChangeAspect="1"/>
          </p:cNvPicPr>
          <p:nvPr/>
        </p:nvPicPr>
        <p:blipFill>
          <a:blip r:embed="rId3"/>
          <a:stretch>
            <a:fillRect/>
          </a:stretch>
        </p:blipFill>
        <p:spPr>
          <a:xfrm>
            <a:off x="1392401" y="1081088"/>
            <a:ext cx="9207964" cy="4505325"/>
          </a:xfrm>
          <a:prstGeom prst="rect">
            <a:avLst/>
          </a:prstGeom>
        </p:spPr>
      </p:pic>
      <p:sp>
        <p:nvSpPr>
          <p:cNvPr id="13" name="Title 1">
            <a:extLst>
              <a:ext uri="{FF2B5EF4-FFF2-40B4-BE49-F238E27FC236}">
                <a16:creationId xmlns:a16="http://schemas.microsoft.com/office/drawing/2014/main" id="{16921DAE-71CF-442C-B137-D42153F66BAC}"/>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Tree>
    <p:extLst>
      <p:ext uri="{BB962C8B-B14F-4D97-AF65-F5344CB8AC3E}">
        <p14:creationId xmlns:p14="http://schemas.microsoft.com/office/powerpoint/2010/main" val="19365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2. Natural Language Generation (NLG)</a:t>
            </a:r>
          </a:p>
          <a:p>
            <a:pPr algn="just">
              <a:lnSpc>
                <a:spcPct val="150000"/>
              </a:lnSpc>
            </a:pPr>
            <a:r>
              <a:rPr lang="en-US" sz="1500" dirty="0"/>
              <a:t>It is the process of producing meaningful phrases and sentences in the form of natural language from some internal representation.</a:t>
            </a:r>
          </a:p>
          <a:p>
            <a:pPr algn="just">
              <a:lnSpc>
                <a:spcPct val="150000"/>
              </a:lnSpc>
            </a:pPr>
            <a:r>
              <a:rPr lang="en-US" sz="1500" dirty="0"/>
              <a:t>It involves :</a:t>
            </a:r>
          </a:p>
          <a:p>
            <a:pPr lvl="1" algn="just">
              <a:lnSpc>
                <a:spcPct val="150000"/>
              </a:lnSpc>
              <a:buFont typeface="Wingdings" panose="05000000000000000000" pitchFamily="2" charset="2"/>
              <a:buChar char="v"/>
            </a:pPr>
            <a:r>
              <a:rPr lang="en-US" sz="1500" b="1" dirty="0"/>
              <a:t>Text Planning</a:t>
            </a:r>
          </a:p>
          <a:p>
            <a:pPr lvl="2" algn="just">
              <a:lnSpc>
                <a:spcPct val="150000"/>
              </a:lnSpc>
              <a:buFont typeface="Calibri" panose="020F0502020204030204" pitchFamily="34" charset="0"/>
              <a:buChar char="—"/>
            </a:pPr>
            <a:r>
              <a:rPr lang="en-US" sz="1500" i="1" dirty="0"/>
              <a:t>includes retrieving the relevant content from knowledge base</a:t>
            </a:r>
          </a:p>
          <a:p>
            <a:pPr lvl="1" algn="just">
              <a:lnSpc>
                <a:spcPct val="150000"/>
              </a:lnSpc>
              <a:buFont typeface="Wingdings" panose="05000000000000000000" pitchFamily="2" charset="2"/>
              <a:buChar char="v"/>
            </a:pPr>
            <a:r>
              <a:rPr lang="en-US" sz="1500" b="1" dirty="0"/>
              <a:t>Sentence Planning</a:t>
            </a:r>
          </a:p>
          <a:p>
            <a:pPr lvl="2" algn="just">
              <a:lnSpc>
                <a:spcPct val="150000"/>
              </a:lnSpc>
              <a:buFont typeface="Calibri" panose="020F0502020204030204" pitchFamily="34" charset="0"/>
              <a:buChar char="—"/>
            </a:pPr>
            <a:r>
              <a:rPr lang="en-US" sz="1500" i="1" dirty="0"/>
              <a:t>means when we see more than one meaning in a sequence of words. It is also termed as grammatical ambiguity</a:t>
            </a:r>
          </a:p>
          <a:p>
            <a:pPr lvl="1" algn="just">
              <a:lnSpc>
                <a:spcPct val="150000"/>
              </a:lnSpc>
              <a:buFont typeface="Wingdings" panose="05000000000000000000" pitchFamily="2" charset="2"/>
              <a:buChar char="v"/>
            </a:pPr>
            <a:r>
              <a:rPr lang="en-US" sz="1500" b="1" dirty="0"/>
              <a:t>Text Realization</a:t>
            </a:r>
          </a:p>
          <a:p>
            <a:pPr lvl="2" algn="just">
              <a:lnSpc>
                <a:spcPct val="150000"/>
              </a:lnSpc>
              <a:buFont typeface="Calibri" panose="020F0502020204030204" pitchFamily="34" charset="0"/>
              <a:buChar char="—"/>
            </a:pPr>
            <a:r>
              <a:rPr lang="en-US" sz="1500" i="1" dirty="0"/>
              <a:t>is mapping sentence plan into sentence structure</a:t>
            </a: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IN" sz="1500" dirty="0"/>
          </a:p>
        </p:txBody>
      </p:sp>
    </p:spTree>
    <p:extLst>
      <p:ext uri="{BB962C8B-B14F-4D97-AF65-F5344CB8AC3E}">
        <p14:creationId xmlns:p14="http://schemas.microsoft.com/office/powerpoint/2010/main" val="139366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Various Libraries for NLP</a:t>
            </a:r>
            <a:endParaRPr lang="en-IN" sz="3600" b="1" u="sng" dirty="0">
              <a:latin typeface="Agency FB" panose="020B0503020202020204" pitchFamily="34" charset="0"/>
            </a:endParaRPr>
          </a:p>
        </p:txBody>
      </p:sp>
      <p:pic>
        <p:nvPicPr>
          <p:cNvPr id="6" name="Picture 5">
            <a:extLst>
              <a:ext uri="{FF2B5EF4-FFF2-40B4-BE49-F238E27FC236}">
                <a16:creationId xmlns:a16="http://schemas.microsoft.com/office/drawing/2014/main" id="{A1A63751-7968-4C10-8A16-D3C3B1DBC7ED}"/>
              </a:ext>
            </a:extLst>
          </p:cNvPr>
          <p:cNvPicPr>
            <a:picLocks noChangeAspect="1"/>
          </p:cNvPicPr>
          <p:nvPr/>
        </p:nvPicPr>
        <p:blipFill rotWithShape="1">
          <a:blip r:embed="rId3"/>
          <a:srcRect t="4027" r="1662" b="4027"/>
          <a:stretch/>
        </p:blipFill>
        <p:spPr>
          <a:xfrm>
            <a:off x="2143126" y="740827"/>
            <a:ext cx="8315325" cy="5850473"/>
          </a:xfrm>
          <a:prstGeom prst="rect">
            <a:avLst/>
          </a:prstGeom>
        </p:spPr>
      </p:pic>
    </p:spTree>
    <p:extLst>
      <p:ext uri="{BB962C8B-B14F-4D97-AF65-F5344CB8AC3E}">
        <p14:creationId xmlns:p14="http://schemas.microsoft.com/office/powerpoint/2010/main" val="260987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Basic NLP Techniques</a:t>
            </a:r>
            <a:endParaRPr lang="en-IN" sz="3600" b="1" u="sng" dirty="0">
              <a:latin typeface="Agency FB" panose="020B0503020202020204" pitchFamily="34" charset="0"/>
            </a:endParaRPr>
          </a:p>
        </p:txBody>
      </p:sp>
      <p:graphicFrame>
        <p:nvGraphicFramePr>
          <p:cNvPr id="4" name="Diagram 3">
            <a:extLst>
              <a:ext uri="{FF2B5EF4-FFF2-40B4-BE49-F238E27FC236}">
                <a16:creationId xmlns:a16="http://schemas.microsoft.com/office/drawing/2014/main" id="{418E64D4-2EEC-4D83-A43E-70046DE3D803}"/>
              </a:ext>
            </a:extLst>
          </p:cNvPr>
          <p:cNvGraphicFramePr/>
          <p:nvPr>
            <p:extLst>
              <p:ext uri="{D42A27DB-BD31-4B8C-83A1-F6EECF244321}">
                <p14:modId xmlns:p14="http://schemas.microsoft.com/office/powerpoint/2010/main" val="1221287585"/>
              </p:ext>
            </p:extLst>
          </p:nvPr>
        </p:nvGraphicFramePr>
        <p:xfrm>
          <a:off x="1885951" y="747714"/>
          <a:ext cx="8043863" cy="584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482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fontScale="92500"/>
          </a:bodyPr>
          <a:lstStyle/>
          <a:p>
            <a:pPr marL="0" indent="0">
              <a:lnSpc>
                <a:spcPct val="150000"/>
              </a:lnSpc>
              <a:buNone/>
            </a:pPr>
            <a:r>
              <a:rPr lang="en-US" b="1" u="sng" dirty="0">
                <a:latin typeface="Agency FB" panose="020B0503020202020204" pitchFamily="34" charset="0"/>
              </a:rPr>
              <a:t>(a) Tokenization</a:t>
            </a:r>
          </a:p>
          <a:p>
            <a:pPr algn="just">
              <a:lnSpc>
                <a:spcPct val="150000"/>
              </a:lnSpc>
            </a:pPr>
            <a:r>
              <a:rPr lang="en-US" sz="1800" dirty="0"/>
              <a:t>Tokenization (also known as word segmentation) is the process of breaking text into smaller meaningful elements called tokens. </a:t>
            </a:r>
          </a:p>
          <a:p>
            <a:pPr algn="just">
              <a:lnSpc>
                <a:spcPct val="150000"/>
              </a:lnSpc>
            </a:pPr>
            <a:r>
              <a:rPr lang="en-US" sz="1800" dirty="0"/>
              <a:t>These so-called tokens can be words, numbers, or punctuation marks.</a:t>
            </a:r>
          </a:p>
          <a:p>
            <a:pPr algn="just">
              <a:lnSpc>
                <a:spcPct val="150000"/>
              </a:lnSpc>
            </a:pPr>
            <a:r>
              <a:rPr lang="en-US" sz="1800" dirty="0"/>
              <a:t>Tokenization is a crucial step in most NLP-related tasks. In most cases, it functions as a pre-processing step.</a:t>
            </a:r>
          </a:p>
          <a:p>
            <a:pPr algn="just">
              <a:lnSpc>
                <a:spcPct val="150000"/>
              </a:lnSpc>
            </a:pPr>
            <a:r>
              <a:rPr lang="en-US" sz="1800" dirty="0"/>
              <a:t>Since tokenization is relatively easy and uninteresting compared to other NLP tasks, it’s overlooked most of the time</a:t>
            </a:r>
          </a:p>
          <a:p>
            <a:pPr algn="just">
              <a:lnSpc>
                <a:spcPct val="150000"/>
              </a:lnSpc>
            </a:pPr>
            <a:r>
              <a:rPr lang="en-US" sz="1800" dirty="0"/>
              <a:t>However, errors made in this phase will propagate into later stages and cause problems.</a:t>
            </a:r>
          </a:p>
          <a:p>
            <a:pPr algn="just">
              <a:lnSpc>
                <a:spcPct val="150000"/>
              </a:lnSpc>
            </a:pPr>
            <a:r>
              <a:rPr lang="en-US" sz="1800" b="1" dirty="0"/>
              <a:t>Sentence Tokenization </a:t>
            </a:r>
          </a:p>
          <a:p>
            <a:pPr lvl="1" algn="just">
              <a:lnSpc>
                <a:spcPct val="150000"/>
              </a:lnSpc>
              <a:buFont typeface="Calibri" panose="020F0502020204030204" pitchFamily="34" charset="0"/>
              <a:buChar char="—"/>
            </a:pPr>
            <a:r>
              <a:rPr lang="en-US" sz="1800" dirty="0"/>
              <a:t>is the process of tokenizing a text into sentences. </a:t>
            </a:r>
          </a:p>
          <a:p>
            <a:pPr algn="just">
              <a:lnSpc>
                <a:spcPct val="150000"/>
              </a:lnSpc>
            </a:pPr>
            <a:r>
              <a:rPr lang="en-US" sz="1800" b="1" dirty="0"/>
              <a:t>Word Tokenization</a:t>
            </a:r>
          </a:p>
          <a:p>
            <a:pPr lvl="1" algn="just">
              <a:lnSpc>
                <a:spcPct val="150000"/>
              </a:lnSpc>
              <a:buFont typeface="Calibri" panose="020F0502020204030204" pitchFamily="34" charset="0"/>
              <a:buChar char="—"/>
            </a:pPr>
            <a:r>
              <a:rPr lang="en-US" sz="1800" dirty="0"/>
              <a:t>is the process of tokenizing sentences or text into words and punctuation. </a:t>
            </a:r>
            <a:endParaRPr lang="en-IN" sz="1800" dirty="0"/>
          </a:p>
        </p:txBody>
      </p:sp>
      <p:pic>
        <p:nvPicPr>
          <p:cNvPr id="5" name="Picture 4">
            <a:extLst>
              <a:ext uri="{FF2B5EF4-FFF2-40B4-BE49-F238E27FC236}">
                <a16:creationId xmlns:a16="http://schemas.microsoft.com/office/drawing/2014/main" id="{38F1B7DF-00D4-4A46-9C14-860D22D3D14D}"/>
              </a:ext>
            </a:extLst>
          </p:cNvPr>
          <p:cNvPicPr>
            <a:picLocks noChangeAspect="1"/>
          </p:cNvPicPr>
          <p:nvPr/>
        </p:nvPicPr>
        <p:blipFill>
          <a:blip r:embed="rId3"/>
          <a:stretch>
            <a:fillRect/>
          </a:stretch>
        </p:blipFill>
        <p:spPr>
          <a:xfrm>
            <a:off x="6239191" y="4623842"/>
            <a:ext cx="5630257" cy="973531"/>
          </a:xfrm>
          <a:prstGeom prst="rect">
            <a:avLst/>
          </a:prstGeom>
        </p:spPr>
      </p:pic>
    </p:spTree>
    <p:extLst>
      <p:ext uri="{BB962C8B-B14F-4D97-AF65-F5344CB8AC3E}">
        <p14:creationId xmlns:p14="http://schemas.microsoft.com/office/powerpoint/2010/main" val="154121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for post">
            <a:extLst>
              <a:ext uri="{FF2B5EF4-FFF2-40B4-BE49-F238E27FC236}">
                <a16:creationId xmlns:a16="http://schemas.microsoft.com/office/drawing/2014/main" id="{03030E90-7082-416B-8CA4-AE69967BA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9"/>
          <a:stretch/>
        </p:blipFill>
        <p:spPr bwMode="auto">
          <a:xfrm>
            <a:off x="9134324" y="1732038"/>
            <a:ext cx="2902666" cy="17761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657114" cy="5755086"/>
          </a:xfrm>
        </p:spPr>
        <p:txBody>
          <a:bodyPr>
            <a:normAutofit/>
          </a:bodyPr>
          <a:lstStyle/>
          <a:p>
            <a:pPr marL="0" indent="0">
              <a:buNone/>
            </a:pPr>
            <a:r>
              <a:rPr lang="en-US" b="1" u="sng" dirty="0">
                <a:latin typeface="Agency FB" panose="020B0503020202020204" pitchFamily="34" charset="0"/>
              </a:rPr>
              <a:t>(b) Stemming and Lemmatization</a:t>
            </a:r>
          </a:p>
          <a:p>
            <a:pPr algn="just"/>
            <a:r>
              <a:rPr lang="en-US" sz="1600" dirty="0"/>
              <a:t>both are used to reduce an inflected (or derived) word’s form to its root or base form</a:t>
            </a:r>
          </a:p>
          <a:p>
            <a:pPr algn="just"/>
            <a:r>
              <a:rPr lang="en-US" sz="1600" b="1" dirty="0"/>
              <a:t>Stemming</a:t>
            </a:r>
          </a:p>
          <a:p>
            <a:pPr lvl="1" algn="just">
              <a:lnSpc>
                <a:spcPct val="150000"/>
              </a:lnSpc>
              <a:buFont typeface="Calibri" panose="020F0502020204030204" pitchFamily="34" charset="0"/>
              <a:buChar char="—"/>
            </a:pPr>
            <a:r>
              <a:rPr lang="en-US" sz="1600" dirty="0"/>
              <a:t>is a heuristic process in which a word’s endings are chopped off in hope of achieving its base form</a:t>
            </a:r>
          </a:p>
          <a:p>
            <a:pPr lvl="1" algn="just">
              <a:lnSpc>
                <a:spcPct val="150000"/>
              </a:lnSpc>
              <a:buFont typeface="Calibri" panose="020F0502020204030204" pitchFamily="34" charset="0"/>
              <a:buChar char="—"/>
            </a:pPr>
            <a:r>
              <a:rPr lang="en-US" sz="1600" dirty="0"/>
              <a:t>acts on words without knowing the context</a:t>
            </a:r>
          </a:p>
          <a:p>
            <a:pPr lvl="1" algn="just">
              <a:lnSpc>
                <a:spcPct val="150000"/>
              </a:lnSpc>
              <a:buFont typeface="Calibri" panose="020F0502020204030204" pitchFamily="34" charset="0"/>
              <a:buChar char="—"/>
            </a:pPr>
            <a:r>
              <a:rPr lang="en-US" sz="1600" dirty="0"/>
              <a:t>is an imprecise science, if not done properly might lead to issues such as understemming and overstemming </a:t>
            </a:r>
          </a:p>
          <a:p>
            <a:pPr algn="just"/>
            <a:r>
              <a:rPr lang="en-US" sz="1600" b="1" dirty="0"/>
              <a:t>Lemmatization</a:t>
            </a:r>
          </a:p>
          <a:p>
            <a:pPr lvl="1" algn="just">
              <a:lnSpc>
                <a:spcPct val="150000"/>
              </a:lnSpc>
              <a:buFont typeface="Calibri" panose="020F0502020204030204" pitchFamily="34" charset="0"/>
              <a:buChar char="—"/>
            </a:pPr>
            <a:r>
              <a:rPr lang="en-US" sz="1600" dirty="0"/>
              <a:t>is a process that uses vocabulary and morphological analysis of words to remove the inflected endings to achieve its base form (dictionary form), which is known as the lemma</a:t>
            </a:r>
          </a:p>
          <a:p>
            <a:pPr lvl="1" algn="just">
              <a:lnSpc>
                <a:spcPct val="150000"/>
              </a:lnSpc>
              <a:buFont typeface="Calibri" panose="020F0502020204030204" pitchFamily="34" charset="0"/>
              <a:buChar char="—"/>
            </a:pPr>
            <a:r>
              <a:rPr lang="en-US" sz="1600" dirty="0"/>
              <a:t>much more complicated and expensive process that requires an understanding of the context in which words appear in order to make decisions about what they mean</a:t>
            </a:r>
          </a:p>
          <a:p>
            <a:pPr lvl="1" algn="just">
              <a:lnSpc>
                <a:spcPct val="150000"/>
              </a:lnSpc>
              <a:buFont typeface="Calibri" panose="020F0502020204030204" pitchFamily="34" charset="0"/>
              <a:buChar char="—"/>
            </a:pPr>
            <a:r>
              <a:rPr lang="en-US" sz="1600" dirty="0"/>
              <a:t>lexical vocabulary is used to derive the root form, is more time consuming than stemming, and is most likely to yield accurate results</a:t>
            </a:r>
          </a:p>
          <a:p>
            <a:pPr algn="just"/>
            <a:endParaRPr lang="en-IN" sz="1800" dirty="0"/>
          </a:p>
        </p:txBody>
      </p:sp>
      <p:pic>
        <p:nvPicPr>
          <p:cNvPr id="7" name="Picture 6">
            <a:extLst>
              <a:ext uri="{FF2B5EF4-FFF2-40B4-BE49-F238E27FC236}">
                <a16:creationId xmlns:a16="http://schemas.microsoft.com/office/drawing/2014/main" id="{46FD1812-AEE2-4132-9B43-A15F9A3920E0}"/>
              </a:ext>
            </a:extLst>
          </p:cNvPr>
          <p:cNvPicPr>
            <a:picLocks noChangeAspect="1"/>
          </p:cNvPicPr>
          <p:nvPr/>
        </p:nvPicPr>
        <p:blipFill>
          <a:blip r:embed="rId4"/>
          <a:stretch>
            <a:fillRect/>
          </a:stretch>
        </p:blipFill>
        <p:spPr>
          <a:xfrm>
            <a:off x="2299304" y="5862976"/>
            <a:ext cx="8450943" cy="682967"/>
          </a:xfrm>
          <a:prstGeom prst="rect">
            <a:avLst/>
          </a:prstGeom>
        </p:spPr>
      </p:pic>
    </p:spTree>
    <p:extLst>
      <p:ext uri="{BB962C8B-B14F-4D97-AF65-F5344CB8AC3E}">
        <p14:creationId xmlns:p14="http://schemas.microsoft.com/office/powerpoint/2010/main" val="278856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(c) Parts of Speech (</a:t>
            </a:r>
            <a:r>
              <a:rPr lang="en-US" b="1" u="sng" dirty="0" err="1">
                <a:latin typeface="Agency FB" panose="020B0503020202020204" pitchFamily="34" charset="0"/>
              </a:rPr>
              <a:t>PoS</a:t>
            </a:r>
            <a:r>
              <a:rPr lang="en-US" b="1" u="sng" dirty="0">
                <a:latin typeface="Agency FB" panose="020B0503020202020204" pitchFamily="34" charset="0"/>
              </a:rPr>
              <a:t>) Tagging</a:t>
            </a:r>
          </a:p>
          <a:p>
            <a:pPr algn="just">
              <a:lnSpc>
                <a:spcPct val="150000"/>
              </a:lnSpc>
            </a:pPr>
            <a:r>
              <a:rPr lang="en-US" sz="1600" dirty="0"/>
              <a:t>Part-Of-Speech tagging (or POS tagging) is also a very import component of NLP. </a:t>
            </a:r>
          </a:p>
          <a:p>
            <a:pPr algn="just">
              <a:lnSpc>
                <a:spcPct val="150000"/>
              </a:lnSpc>
            </a:pPr>
            <a:r>
              <a:rPr lang="en-US" sz="1600" dirty="0"/>
              <a:t>The purpose of the POS tagging is to assign labels for each token (a word in this case) with its respective grammatical component, such as noun, verb, adjective, or adverb. Most POS are divided into sub-classes.</a:t>
            </a:r>
          </a:p>
          <a:p>
            <a:pPr algn="just">
              <a:lnSpc>
                <a:spcPct val="150000"/>
              </a:lnSpc>
            </a:pPr>
            <a:r>
              <a:rPr lang="en-US" sz="1600" dirty="0"/>
              <a:t>POS tagging can be identified as a supervised machine learning solution, mainly because it takes features like the previous word, next word, and capitalization of the first word into consideration when assigning a POS tag to a word.</a:t>
            </a:r>
          </a:p>
          <a:p>
            <a:pPr algn="just">
              <a:lnSpc>
                <a:spcPct val="150000"/>
              </a:lnSpc>
            </a:pPr>
            <a:r>
              <a:rPr lang="en-US" sz="1600" dirty="0"/>
              <a:t>The most popular tag set for POS tagging is </a:t>
            </a:r>
            <a:r>
              <a:rPr lang="en-US" sz="1600" b="1" i="1" dirty="0"/>
              <a:t>Penn Treebank </a:t>
            </a:r>
            <a:r>
              <a:rPr lang="en-US" sz="1600" b="1" i="1" dirty="0" err="1"/>
              <a:t>tagset</a:t>
            </a:r>
            <a:endParaRPr lang="en-US" sz="1600" b="1" i="1" dirty="0"/>
          </a:p>
          <a:p>
            <a:pPr algn="just">
              <a:lnSpc>
                <a:spcPct val="150000"/>
              </a:lnSpc>
            </a:pPr>
            <a:endParaRPr lang="en-US" sz="1800" dirty="0"/>
          </a:p>
        </p:txBody>
      </p:sp>
      <p:pic>
        <p:nvPicPr>
          <p:cNvPr id="5122" name="Picture 2" descr="Image for post">
            <a:extLst>
              <a:ext uri="{FF2B5EF4-FFF2-40B4-BE49-F238E27FC236}">
                <a16:creationId xmlns:a16="http://schemas.microsoft.com/office/drawing/2014/main" id="{FD23EDB3-FA74-41C1-A9ED-BDEDAA36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919" y="3459200"/>
            <a:ext cx="3286125"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6729494-49F6-476E-8633-B6FB164836BA}"/>
              </a:ext>
            </a:extLst>
          </p:cNvPr>
          <p:cNvPicPr>
            <a:picLocks noChangeAspect="1"/>
          </p:cNvPicPr>
          <p:nvPr/>
        </p:nvPicPr>
        <p:blipFill>
          <a:blip r:embed="rId4"/>
          <a:stretch>
            <a:fillRect/>
          </a:stretch>
        </p:blipFill>
        <p:spPr>
          <a:xfrm>
            <a:off x="1625599" y="4401969"/>
            <a:ext cx="6101808" cy="2098505"/>
          </a:xfrm>
          <a:prstGeom prst="rect">
            <a:avLst/>
          </a:prstGeom>
        </p:spPr>
      </p:pic>
    </p:spTree>
    <p:extLst>
      <p:ext uri="{BB962C8B-B14F-4D97-AF65-F5344CB8AC3E}">
        <p14:creationId xmlns:p14="http://schemas.microsoft.com/office/powerpoint/2010/main" val="4142658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(d) Chunking</a:t>
            </a:r>
          </a:p>
          <a:p>
            <a:pPr algn="just">
              <a:lnSpc>
                <a:spcPct val="150000"/>
              </a:lnSpc>
            </a:pPr>
            <a:r>
              <a:rPr lang="en-US" sz="1800" dirty="0"/>
              <a:t>is a process that extracts phrases from a text sample</a:t>
            </a:r>
          </a:p>
          <a:p>
            <a:pPr algn="just">
              <a:lnSpc>
                <a:spcPct val="150000"/>
              </a:lnSpc>
            </a:pPr>
            <a:r>
              <a:rPr lang="en-US" sz="1800" dirty="0"/>
              <a:t>requires POS tagged input, and it provides chunks of phrases as output</a:t>
            </a:r>
          </a:p>
          <a:p>
            <a:pPr algn="just">
              <a:lnSpc>
                <a:spcPct val="150000"/>
              </a:lnSpc>
            </a:pPr>
            <a:r>
              <a:rPr lang="en-US" sz="1800" dirty="0"/>
              <a:t>Here we extract chunks of sentences that constitute meaning rather than identifying the sentence’s structure</a:t>
            </a:r>
          </a:p>
          <a:p>
            <a:pPr algn="just">
              <a:lnSpc>
                <a:spcPct val="150000"/>
              </a:lnSpc>
            </a:pPr>
            <a:r>
              <a:rPr lang="en-US" sz="1800" dirty="0"/>
              <a:t>This is different and more advanced than tokenization because it extracts phrases instead of tokens</a:t>
            </a:r>
          </a:p>
        </p:txBody>
      </p:sp>
      <p:pic>
        <p:nvPicPr>
          <p:cNvPr id="3074" name="Picture 2" descr="A Practitioner's Guide to Natural Language Processing (Part I) — Processing  &amp; Understanding Text | by Dipanjan (DJ) Sarkar | Towards Data Science">
            <a:extLst>
              <a:ext uri="{FF2B5EF4-FFF2-40B4-BE49-F238E27FC236}">
                <a16:creationId xmlns:a16="http://schemas.microsoft.com/office/drawing/2014/main" id="{373D6442-5095-4BB6-9067-D9F4D360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602" y="4149119"/>
            <a:ext cx="8929931" cy="179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0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(e) Stop words Removal</a:t>
            </a:r>
          </a:p>
          <a:p>
            <a:pPr algn="just">
              <a:lnSpc>
                <a:spcPct val="150000"/>
              </a:lnSpc>
            </a:pPr>
            <a:r>
              <a:rPr lang="en-US" sz="1800" dirty="0"/>
              <a:t>Words which have little or no significance, especially when constructing meaningful features from text, are known as </a:t>
            </a:r>
            <a:r>
              <a:rPr lang="en-US" sz="1800" dirty="0" err="1"/>
              <a:t>stopwords</a:t>
            </a:r>
            <a:r>
              <a:rPr lang="en-US" sz="1800" dirty="0"/>
              <a:t> or stop words. </a:t>
            </a:r>
          </a:p>
          <a:p>
            <a:pPr algn="just">
              <a:lnSpc>
                <a:spcPct val="150000"/>
              </a:lnSpc>
            </a:pPr>
            <a:r>
              <a:rPr lang="en-US" sz="1800" dirty="0"/>
              <a:t>These are usually words that end up having the maximum frequency if you do a simple term or word frequency in a corpus. </a:t>
            </a:r>
          </a:p>
          <a:p>
            <a:pPr algn="just">
              <a:lnSpc>
                <a:spcPct val="150000"/>
              </a:lnSpc>
            </a:pPr>
            <a:r>
              <a:rPr lang="en-US" sz="1800" dirty="0"/>
              <a:t>Typically, these can be articles, conjunctions, prepositions and so on. Some examples of </a:t>
            </a:r>
            <a:r>
              <a:rPr lang="en-US" sz="1800" dirty="0" err="1"/>
              <a:t>stopwords</a:t>
            </a:r>
            <a:r>
              <a:rPr lang="en-US" sz="1800" dirty="0"/>
              <a:t> are a, an, the, and the like.</a:t>
            </a:r>
          </a:p>
          <a:p>
            <a:pPr algn="just">
              <a:lnSpc>
                <a:spcPct val="150000"/>
              </a:lnSpc>
            </a:pPr>
            <a:endParaRPr lang="en-US" sz="1800" b="1" i="1" dirty="0"/>
          </a:p>
          <a:p>
            <a:pPr algn="just">
              <a:lnSpc>
                <a:spcPct val="150000"/>
              </a:lnSpc>
            </a:pPr>
            <a:endParaRPr lang="en-US" sz="1800" dirty="0"/>
          </a:p>
        </p:txBody>
      </p:sp>
      <p:pic>
        <p:nvPicPr>
          <p:cNvPr id="5" name="Picture 4">
            <a:extLst>
              <a:ext uri="{FF2B5EF4-FFF2-40B4-BE49-F238E27FC236}">
                <a16:creationId xmlns:a16="http://schemas.microsoft.com/office/drawing/2014/main" id="{8150F1A9-303B-4C60-9031-DB7671D1FA67}"/>
              </a:ext>
            </a:extLst>
          </p:cNvPr>
          <p:cNvPicPr>
            <a:picLocks noChangeAspect="1"/>
          </p:cNvPicPr>
          <p:nvPr/>
        </p:nvPicPr>
        <p:blipFill>
          <a:blip r:embed="rId3"/>
          <a:stretch>
            <a:fillRect/>
          </a:stretch>
        </p:blipFill>
        <p:spPr>
          <a:xfrm>
            <a:off x="3309256" y="4576144"/>
            <a:ext cx="5858933" cy="730167"/>
          </a:xfrm>
          <a:prstGeom prst="rect">
            <a:avLst/>
          </a:prstGeom>
        </p:spPr>
      </p:pic>
    </p:spTree>
    <p:extLst>
      <p:ext uri="{BB962C8B-B14F-4D97-AF65-F5344CB8AC3E}">
        <p14:creationId xmlns:p14="http://schemas.microsoft.com/office/powerpoint/2010/main" val="97506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190C-8FEA-4A1B-92B6-D42D38475C98}"/>
              </a:ext>
            </a:extLst>
          </p:cNvPr>
          <p:cNvSpPr>
            <a:spLocks noGrp="1"/>
          </p:cNvSpPr>
          <p:nvPr>
            <p:ph type="title"/>
          </p:nvPr>
        </p:nvSpPr>
        <p:spPr>
          <a:xfrm>
            <a:off x="838200" y="181278"/>
            <a:ext cx="10515600" cy="891633"/>
          </a:xfrm>
        </p:spPr>
        <p:txBody>
          <a:bodyPr/>
          <a:lstStyle/>
          <a:p>
            <a:r>
              <a:rPr lang="en-US" u="sng" dirty="0">
                <a:latin typeface="Arial Rounded MT Bold" panose="020F0704030504030204" pitchFamily="34" charset="0"/>
              </a:rPr>
              <a:t>AGENDA</a:t>
            </a:r>
            <a:endParaRPr lang="en-IN" u="sng"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F028302-8F22-4F79-B5E6-D77581C19012}"/>
              </a:ext>
            </a:extLst>
          </p:cNvPr>
          <p:cNvSpPr>
            <a:spLocks noGrp="1"/>
          </p:cNvSpPr>
          <p:nvPr>
            <p:ph idx="1"/>
          </p:nvPr>
        </p:nvSpPr>
        <p:spPr>
          <a:xfrm>
            <a:off x="1441752" y="1256758"/>
            <a:ext cx="9912048" cy="4920205"/>
          </a:xfrm>
        </p:spPr>
        <p:txBody>
          <a:bodyPr>
            <a:normAutofit fontScale="92500" lnSpcReduction="10000"/>
          </a:bodyPr>
          <a:lstStyle/>
          <a:p>
            <a:pPr>
              <a:lnSpc>
                <a:spcPct val="150000"/>
              </a:lnSpc>
            </a:pPr>
            <a:r>
              <a:rPr lang="en-US" dirty="0">
                <a:latin typeface="Agency FB" panose="020B0503020202020204" pitchFamily="34" charset="0"/>
              </a:rPr>
              <a:t>Introduction</a:t>
            </a:r>
          </a:p>
          <a:p>
            <a:pPr>
              <a:lnSpc>
                <a:spcPct val="150000"/>
              </a:lnSpc>
            </a:pPr>
            <a:r>
              <a:rPr lang="en-US" dirty="0">
                <a:latin typeface="Agency FB" panose="020B0503020202020204" pitchFamily="34" charset="0"/>
              </a:rPr>
              <a:t>History of NLP</a:t>
            </a:r>
          </a:p>
          <a:p>
            <a:pPr>
              <a:lnSpc>
                <a:spcPct val="150000"/>
              </a:lnSpc>
            </a:pPr>
            <a:r>
              <a:rPr lang="en-US" dirty="0">
                <a:latin typeface="Agency FB" panose="020B0503020202020204" pitchFamily="34" charset="0"/>
              </a:rPr>
              <a:t>NLP Business Applications</a:t>
            </a:r>
          </a:p>
          <a:p>
            <a:pPr>
              <a:lnSpc>
                <a:spcPct val="150000"/>
              </a:lnSpc>
            </a:pPr>
            <a:r>
              <a:rPr lang="en-US" dirty="0">
                <a:latin typeface="Agency FB" panose="020B0503020202020204" pitchFamily="34" charset="0"/>
              </a:rPr>
              <a:t>Components of NLP</a:t>
            </a:r>
          </a:p>
          <a:p>
            <a:pPr>
              <a:lnSpc>
                <a:spcPct val="150000"/>
              </a:lnSpc>
            </a:pPr>
            <a:r>
              <a:rPr lang="en-US" dirty="0">
                <a:latin typeface="Agency FB" panose="020B0503020202020204" pitchFamily="34" charset="0"/>
              </a:rPr>
              <a:t>Various Libraries of NLP</a:t>
            </a:r>
          </a:p>
          <a:p>
            <a:pPr>
              <a:lnSpc>
                <a:spcPct val="150000"/>
              </a:lnSpc>
            </a:pPr>
            <a:r>
              <a:rPr lang="en-US" dirty="0">
                <a:latin typeface="Agency FB" panose="020B0503020202020204" pitchFamily="34" charset="0"/>
              </a:rPr>
              <a:t>Basic NLP Techniques</a:t>
            </a:r>
          </a:p>
          <a:p>
            <a:pPr>
              <a:lnSpc>
                <a:spcPct val="150000"/>
              </a:lnSpc>
            </a:pPr>
            <a:r>
              <a:rPr lang="en-US" dirty="0">
                <a:latin typeface="Agency FB" panose="020B0503020202020204" pitchFamily="34" charset="0"/>
              </a:rPr>
              <a:t>TF-IDF</a:t>
            </a:r>
          </a:p>
        </p:txBody>
      </p:sp>
    </p:spTree>
    <p:extLst>
      <p:ext uri="{BB962C8B-B14F-4D97-AF65-F5344CB8AC3E}">
        <p14:creationId xmlns:p14="http://schemas.microsoft.com/office/powerpoint/2010/main" val="77497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(f) Name Entity Recognition (NER)</a:t>
            </a:r>
          </a:p>
          <a:p>
            <a:pPr algn="just">
              <a:lnSpc>
                <a:spcPct val="150000"/>
              </a:lnSpc>
            </a:pPr>
            <a:r>
              <a:rPr lang="en-US" sz="1800" dirty="0"/>
              <a:t>Named Entity Recognition (NER), is the process of identifying entities such as Names, Locations, Dates, or Organizations that exist in an unstructured text sample.</a:t>
            </a:r>
          </a:p>
          <a:p>
            <a:pPr algn="just">
              <a:lnSpc>
                <a:spcPct val="150000"/>
              </a:lnSpc>
            </a:pPr>
            <a:r>
              <a:rPr lang="en-US" sz="1800" dirty="0"/>
              <a:t>The purpose of NER is to be able to map the extracted entities against a knowledge base, or to extract relationships between different entities. </a:t>
            </a:r>
          </a:p>
          <a:p>
            <a:pPr algn="just">
              <a:lnSpc>
                <a:spcPct val="150000"/>
              </a:lnSpc>
            </a:pPr>
            <a:endParaRPr lang="en-US" sz="1800" dirty="0"/>
          </a:p>
        </p:txBody>
      </p:sp>
      <p:pic>
        <p:nvPicPr>
          <p:cNvPr id="6" name="Picture 5">
            <a:extLst>
              <a:ext uri="{FF2B5EF4-FFF2-40B4-BE49-F238E27FC236}">
                <a16:creationId xmlns:a16="http://schemas.microsoft.com/office/drawing/2014/main" id="{2CE56944-AF86-47DD-9414-5F10385039FF}"/>
              </a:ext>
            </a:extLst>
          </p:cNvPr>
          <p:cNvPicPr>
            <a:picLocks noChangeAspect="1"/>
          </p:cNvPicPr>
          <p:nvPr/>
        </p:nvPicPr>
        <p:blipFill>
          <a:blip r:embed="rId3"/>
          <a:stretch>
            <a:fillRect/>
          </a:stretch>
        </p:blipFill>
        <p:spPr>
          <a:xfrm>
            <a:off x="5510591" y="3022600"/>
            <a:ext cx="4647888" cy="3429000"/>
          </a:xfrm>
          <a:prstGeom prst="rect">
            <a:avLst/>
          </a:prstGeom>
        </p:spPr>
      </p:pic>
    </p:spTree>
    <p:extLst>
      <p:ext uri="{BB962C8B-B14F-4D97-AF65-F5344CB8AC3E}">
        <p14:creationId xmlns:p14="http://schemas.microsoft.com/office/powerpoint/2010/main" val="390113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Standard NLP Work Flow</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nSpc>
                <a:spcPct val="200000"/>
              </a:lnSpc>
            </a:pPr>
            <a:r>
              <a:rPr lang="en-US" sz="1800" dirty="0"/>
              <a:t>Typically, any NLP-based problem can be solved by a methodical workflow that has a sequence of steps. </a:t>
            </a:r>
          </a:p>
          <a:p>
            <a:pPr>
              <a:lnSpc>
                <a:spcPct val="200000"/>
              </a:lnSpc>
            </a:pPr>
            <a:r>
              <a:rPr lang="en-US" sz="1800" dirty="0"/>
              <a:t>The major steps are depicted in the following figure</a:t>
            </a:r>
          </a:p>
          <a:p>
            <a:pPr>
              <a:lnSpc>
                <a:spcPct val="200000"/>
              </a:lnSpc>
            </a:pPr>
            <a:endParaRPr lang="en-US" sz="1800" dirty="0"/>
          </a:p>
          <a:p>
            <a:pPr>
              <a:lnSpc>
                <a:spcPct val="200000"/>
              </a:lnSpc>
            </a:pPr>
            <a:endParaRPr lang="en-US" sz="1800" dirty="0"/>
          </a:p>
          <a:p>
            <a:pPr algn="just">
              <a:lnSpc>
                <a:spcPct val="200000"/>
              </a:lnSpc>
            </a:pPr>
            <a:r>
              <a:rPr lang="en-US" sz="1800" dirty="0"/>
              <a:t>Depending on the problem at hand, we either focus on building predictive supervised models or unsupervised models, which usually focus more on pattern mining and grouping</a:t>
            </a:r>
          </a:p>
          <a:p>
            <a:pPr algn="just">
              <a:lnSpc>
                <a:spcPct val="200000"/>
              </a:lnSpc>
            </a:pPr>
            <a:r>
              <a:rPr lang="en-US" sz="1800" dirty="0"/>
              <a:t>Finally, we evaluate the model and the overall success criteria with relevant stakeholders or customers and deploy the final model for future usage.</a:t>
            </a:r>
          </a:p>
          <a:p>
            <a:pPr>
              <a:lnSpc>
                <a:spcPct val="200000"/>
              </a:lnSpc>
            </a:pPr>
            <a:endParaRPr lang="en-US" sz="1800" dirty="0"/>
          </a:p>
          <a:p>
            <a:pPr>
              <a:lnSpc>
                <a:spcPct val="200000"/>
              </a:lnSpc>
            </a:pPr>
            <a:endParaRPr lang="en-US" sz="1800" dirty="0"/>
          </a:p>
          <a:p>
            <a:pPr>
              <a:lnSpc>
                <a:spcPct val="200000"/>
              </a:lnSpc>
            </a:pPr>
            <a:endParaRPr lang="en-US" sz="1800" dirty="0"/>
          </a:p>
          <a:p>
            <a:pPr>
              <a:lnSpc>
                <a:spcPct val="200000"/>
              </a:lnSpc>
            </a:pPr>
            <a:endParaRPr lang="en-US" sz="1800" dirty="0"/>
          </a:p>
          <a:p>
            <a:pPr>
              <a:lnSpc>
                <a:spcPct val="200000"/>
              </a:lnSpc>
            </a:pPr>
            <a:endParaRPr lang="en-IN" sz="1800" dirty="0"/>
          </a:p>
        </p:txBody>
      </p:sp>
      <p:pic>
        <p:nvPicPr>
          <p:cNvPr id="5" name="Picture 4">
            <a:extLst>
              <a:ext uri="{FF2B5EF4-FFF2-40B4-BE49-F238E27FC236}">
                <a16:creationId xmlns:a16="http://schemas.microsoft.com/office/drawing/2014/main" id="{7546070D-48A3-42A3-AEDB-96A9E605489D}"/>
              </a:ext>
            </a:extLst>
          </p:cNvPr>
          <p:cNvPicPr>
            <a:picLocks noChangeAspect="1"/>
          </p:cNvPicPr>
          <p:nvPr/>
        </p:nvPicPr>
        <p:blipFill>
          <a:blip r:embed="rId3"/>
          <a:stretch>
            <a:fillRect/>
          </a:stretch>
        </p:blipFill>
        <p:spPr>
          <a:xfrm>
            <a:off x="747086" y="2190270"/>
            <a:ext cx="10984209" cy="1238730"/>
          </a:xfrm>
          <a:prstGeom prst="rect">
            <a:avLst/>
          </a:prstGeom>
        </p:spPr>
      </p:pic>
    </p:spTree>
    <p:extLst>
      <p:ext uri="{BB962C8B-B14F-4D97-AF65-F5344CB8AC3E}">
        <p14:creationId xmlns:p14="http://schemas.microsoft.com/office/powerpoint/2010/main" val="361892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TEXT PRE-PROCESSING</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975652" cy="5755086"/>
          </a:xfrm>
        </p:spPr>
        <p:txBody>
          <a:bodyPr>
            <a:normAutofit/>
          </a:bodyPr>
          <a:lstStyle/>
          <a:p>
            <a:pPr>
              <a:lnSpc>
                <a:spcPct val="150000"/>
              </a:lnSpc>
            </a:pPr>
            <a:r>
              <a:rPr lang="en-US" sz="1600" dirty="0"/>
              <a:t>In NLP, Text Preprocessing is the very first step.</a:t>
            </a:r>
          </a:p>
          <a:p>
            <a:pPr>
              <a:lnSpc>
                <a:spcPct val="150000"/>
              </a:lnSpc>
            </a:pPr>
            <a:r>
              <a:rPr lang="en-US" sz="1600" dirty="0"/>
              <a:t>It involves in transforming the text data prior to feeding it into the machine and there are lot of ways to do it.</a:t>
            </a:r>
          </a:p>
          <a:p>
            <a:pPr>
              <a:lnSpc>
                <a:spcPct val="150000"/>
              </a:lnSpc>
            </a:pPr>
            <a:r>
              <a:rPr lang="en-US" sz="1600" dirty="0"/>
              <a:t>Some of the steps involved in pre-processing text are:</a:t>
            </a:r>
          </a:p>
          <a:p>
            <a:pPr lvl="1">
              <a:lnSpc>
                <a:spcPct val="150000"/>
              </a:lnSpc>
              <a:buFont typeface="Wingdings" panose="05000000000000000000" pitchFamily="2" charset="2"/>
              <a:buChar char="Ø"/>
            </a:pPr>
            <a:r>
              <a:rPr lang="en-US" sz="1200" b="1" i="0" dirty="0">
                <a:solidFill>
                  <a:srgbClr val="48555F"/>
                </a:solidFill>
                <a:effectLst/>
              </a:rPr>
              <a:t>Noise Removal</a:t>
            </a:r>
            <a:endParaRPr lang="en-US" sz="1200" b="0" i="0" dirty="0">
              <a:solidFill>
                <a:srgbClr val="48555F"/>
              </a:solidFill>
              <a:effectLst/>
            </a:endParaRPr>
          </a:p>
          <a:p>
            <a:pPr lvl="2">
              <a:lnSpc>
                <a:spcPct val="150000"/>
              </a:lnSpc>
              <a:buFont typeface="Wingdings" panose="05000000000000000000" pitchFamily="2" charset="2"/>
              <a:buChar char="Ø"/>
            </a:pPr>
            <a:r>
              <a:rPr lang="en-US" sz="1200" b="0" i="0" dirty="0">
                <a:solidFill>
                  <a:srgbClr val="48555F"/>
                </a:solidFill>
                <a:effectLst/>
              </a:rPr>
              <a:t>Remove whitespaces</a:t>
            </a:r>
          </a:p>
          <a:p>
            <a:pPr lvl="2">
              <a:lnSpc>
                <a:spcPct val="150000"/>
              </a:lnSpc>
              <a:buFont typeface="Wingdings" panose="05000000000000000000" pitchFamily="2" charset="2"/>
              <a:buChar char="Ø"/>
            </a:pPr>
            <a:r>
              <a:rPr lang="en-US" sz="1200" b="0" i="0" dirty="0">
                <a:solidFill>
                  <a:srgbClr val="48555F"/>
                </a:solidFill>
                <a:effectLst/>
              </a:rPr>
              <a:t>Remove HTML tags</a:t>
            </a:r>
          </a:p>
          <a:p>
            <a:pPr lvl="2">
              <a:lnSpc>
                <a:spcPct val="150000"/>
              </a:lnSpc>
              <a:buFont typeface="Wingdings" panose="05000000000000000000" pitchFamily="2" charset="2"/>
              <a:buChar char="Ø"/>
            </a:pPr>
            <a:r>
              <a:rPr lang="en-US" sz="1200" b="0" i="0" dirty="0">
                <a:solidFill>
                  <a:srgbClr val="48555F"/>
                </a:solidFill>
                <a:effectLst/>
              </a:rPr>
              <a:t>Convert accented characters</a:t>
            </a:r>
          </a:p>
          <a:p>
            <a:pPr lvl="2">
              <a:lnSpc>
                <a:spcPct val="150000"/>
              </a:lnSpc>
              <a:buFont typeface="Wingdings" panose="05000000000000000000" pitchFamily="2" charset="2"/>
              <a:buChar char="Ø"/>
            </a:pPr>
            <a:r>
              <a:rPr lang="en-US" sz="1200" b="0" i="0" dirty="0">
                <a:solidFill>
                  <a:srgbClr val="48555F"/>
                </a:solidFill>
                <a:effectLst/>
              </a:rPr>
              <a:t>Remove special characters</a:t>
            </a:r>
          </a:p>
          <a:p>
            <a:pPr lvl="2">
              <a:lnSpc>
                <a:spcPct val="150000"/>
              </a:lnSpc>
              <a:buFont typeface="Wingdings" panose="05000000000000000000" pitchFamily="2" charset="2"/>
              <a:buChar char="Ø"/>
            </a:pPr>
            <a:r>
              <a:rPr lang="en-US" sz="1200" b="0" i="0" dirty="0">
                <a:solidFill>
                  <a:srgbClr val="48555F"/>
                </a:solidFill>
                <a:effectLst/>
              </a:rPr>
              <a:t>Remove words/stop words</a:t>
            </a:r>
          </a:p>
          <a:p>
            <a:pPr lvl="1">
              <a:lnSpc>
                <a:spcPct val="160000"/>
              </a:lnSpc>
              <a:buFont typeface="Wingdings" panose="05000000000000000000" pitchFamily="2" charset="2"/>
              <a:buChar char="Ø"/>
            </a:pPr>
            <a:r>
              <a:rPr lang="en-US" sz="1200" b="1" dirty="0">
                <a:solidFill>
                  <a:srgbClr val="48555F"/>
                </a:solidFill>
              </a:rPr>
              <a:t>Tokenization</a:t>
            </a:r>
            <a:endParaRPr lang="en-US" sz="1200" dirty="0">
              <a:solidFill>
                <a:srgbClr val="48555F"/>
              </a:solidFill>
            </a:endParaRPr>
          </a:p>
          <a:p>
            <a:pPr lvl="1">
              <a:lnSpc>
                <a:spcPct val="150000"/>
              </a:lnSpc>
              <a:buFont typeface="Wingdings" panose="05000000000000000000" pitchFamily="2" charset="2"/>
              <a:buChar char="Ø"/>
            </a:pPr>
            <a:r>
              <a:rPr lang="en-US" sz="1200" b="1" dirty="0">
                <a:solidFill>
                  <a:srgbClr val="48555F"/>
                </a:solidFill>
              </a:rPr>
              <a:t>N</a:t>
            </a:r>
            <a:r>
              <a:rPr lang="en-US" sz="1200" b="1" i="0" dirty="0">
                <a:solidFill>
                  <a:srgbClr val="48555F"/>
                </a:solidFill>
                <a:effectLst/>
              </a:rPr>
              <a:t>ormalization</a:t>
            </a:r>
            <a:endParaRPr lang="en-US" sz="1200" b="0" i="0" dirty="0">
              <a:solidFill>
                <a:srgbClr val="48555F"/>
              </a:solidFill>
              <a:effectLst/>
            </a:endParaRPr>
          </a:p>
          <a:p>
            <a:pPr lvl="2">
              <a:lnSpc>
                <a:spcPct val="150000"/>
              </a:lnSpc>
              <a:buFont typeface="Wingdings" panose="05000000000000000000" pitchFamily="2" charset="2"/>
              <a:buChar char="Ø"/>
            </a:pPr>
            <a:r>
              <a:rPr lang="en-US" sz="1200" b="0" i="0" dirty="0">
                <a:solidFill>
                  <a:srgbClr val="48555F"/>
                </a:solidFill>
                <a:effectLst/>
              </a:rPr>
              <a:t>Lowercasing characters</a:t>
            </a:r>
          </a:p>
          <a:p>
            <a:pPr lvl="2">
              <a:lnSpc>
                <a:spcPct val="150000"/>
              </a:lnSpc>
              <a:buFont typeface="Wingdings" panose="05000000000000000000" pitchFamily="2" charset="2"/>
              <a:buChar char="Ø"/>
            </a:pPr>
            <a:r>
              <a:rPr lang="en-US" sz="1200" b="0" i="0" dirty="0">
                <a:solidFill>
                  <a:srgbClr val="48555F"/>
                </a:solidFill>
                <a:effectLst/>
              </a:rPr>
              <a:t>Numeric words to numbers</a:t>
            </a:r>
          </a:p>
          <a:p>
            <a:pPr lvl="2">
              <a:lnSpc>
                <a:spcPct val="150000"/>
              </a:lnSpc>
              <a:buFont typeface="Wingdings" panose="05000000000000000000" pitchFamily="2" charset="2"/>
              <a:buChar char="Ø"/>
            </a:pPr>
            <a:r>
              <a:rPr lang="en-US" sz="1200" b="0" i="0" dirty="0">
                <a:solidFill>
                  <a:srgbClr val="48555F"/>
                </a:solidFill>
                <a:effectLst/>
              </a:rPr>
              <a:t>Stemming / Lemmatization</a:t>
            </a:r>
          </a:p>
        </p:txBody>
      </p:sp>
    </p:spTree>
    <p:extLst>
      <p:ext uri="{BB962C8B-B14F-4D97-AF65-F5344CB8AC3E}">
        <p14:creationId xmlns:p14="http://schemas.microsoft.com/office/powerpoint/2010/main" val="2932430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Bag of Words (</a:t>
            </a:r>
            <a:r>
              <a:rPr lang="en-US" sz="3600" b="1" u="sng" dirty="0" err="1">
                <a:latin typeface="Agency FB" panose="020B0503020202020204" pitchFamily="34" charset="0"/>
              </a:rPr>
              <a:t>BoW</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algn="just">
              <a:lnSpc>
                <a:spcPct val="150000"/>
              </a:lnSpc>
            </a:pPr>
            <a:r>
              <a:rPr lang="en-US" sz="1800" dirty="0"/>
              <a:t>Bag of Words(</a:t>
            </a:r>
            <a:r>
              <a:rPr lang="en-US" sz="1800" dirty="0" err="1"/>
              <a:t>BoW</a:t>
            </a:r>
            <a:r>
              <a:rPr lang="en-US" sz="1800" dirty="0"/>
              <a:t>) is a method of </a:t>
            </a:r>
            <a:r>
              <a:rPr lang="en-US" sz="1800" b="1" i="1" dirty="0"/>
              <a:t>feature extraction</a:t>
            </a:r>
            <a:r>
              <a:rPr lang="en-US" sz="1800" dirty="0"/>
              <a:t> with text data. This approach is a simple and flexible way of extracting features from documents.</a:t>
            </a:r>
          </a:p>
          <a:p>
            <a:pPr algn="just">
              <a:lnSpc>
                <a:spcPct val="150000"/>
              </a:lnSpc>
            </a:pPr>
            <a:r>
              <a:rPr lang="en-US" sz="1800" dirty="0"/>
              <a:t>A bag of words is a representation of text that </a:t>
            </a:r>
            <a:r>
              <a:rPr lang="en-US" sz="1800" b="1" i="1" dirty="0"/>
              <a:t>describes the occurrence of words within a document</a:t>
            </a:r>
            <a:endParaRPr lang="en-US" sz="1800" dirty="0"/>
          </a:p>
          <a:p>
            <a:pPr algn="just">
              <a:lnSpc>
                <a:spcPct val="150000"/>
              </a:lnSpc>
            </a:pPr>
            <a:r>
              <a:rPr lang="en-US" sz="1800" dirty="0"/>
              <a:t>It just keep track of word counts and disregards the grammatical details and the word order</a:t>
            </a:r>
          </a:p>
          <a:p>
            <a:pPr algn="just">
              <a:lnSpc>
                <a:spcPct val="150000"/>
              </a:lnSpc>
            </a:pPr>
            <a:r>
              <a:rPr lang="en-US" sz="1800" dirty="0"/>
              <a:t>It is called a “bag” of words because any information about the order or structure of words in the document is discarded </a:t>
            </a:r>
          </a:p>
          <a:p>
            <a:pPr algn="just">
              <a:lnSpc>
                <a:spcPct val="150000"/>
              </a:lnSpc>
            </a:pPr>
            <a:r>
              <a:rPr lang="en-US" sz="1800" dirty="0"/>
              <a:t>The model is only concerned with whether </a:t>
            </a:r>
            <a:r>
              <a:rPr lang="en-US" sz="1800" b="1" i="1" dirty="0"/>
              <a:t>known words occur in the document</a:t>
            </a:r>
            <a:r>
              <a:rPr lang="en-US" sz="1800" dirty="0"/>
              <a:t> and </a:t>
            </a:r>
            <a:r>
              <a:rPr lang="en-US" sz="1800" b="1" i="1" dirty="0"/>
              <a:t>not where in the document</a:t>
            </a:r>
          </a:p>
          <a:p>
            <a:pPr algn="just">
              <a:lnSpc>
                <a:spcPct val="150000"/>
              </a:lnSpc>
            </a:pPr>
            <a:r>
              <a:rPr lang="en-US" sz="1800" b="1" i="1" dirty="0" err="1"/>
              <a:t>BoW</a:t>
            </a:r>
            <a:r>
              <a:rPr lang="en-US" sz="1800" b="1" i="1" dirty="0"/>
              <a:t> </a:t>
            </a:r>
            <a:r>
              <a:rPr lang="en-US" sz="1800" dirty="0"/>
              <a:t>creation follows the below steps:</a:t>
            </a:r>
          </a:p>
          <a:p>
            <a:pPr marL="1257300" lvl="2" indent="-342900" algn="just">
              <a:lnSpc>
                <a:spcPct val="150000"/>
              </a:lnSpc>
              <a:buFont typeface="+mj-lt"/>
              <a:buAutoNum type="arabicPeriod"/>
            </a:pPr>
            <a:r>
              <a:rPr lang="en-US" sz="1600" i="1" dirty="0"/>
              <a:t>Tokenize the Sentences</a:t>
            </a:r>
          </a:p>
          <a:p>
            <a:pPr marL="1257300" lvl="2" indent="-342900" algn="just">
              <a:lnSpc>
                <a:spcPct val="150000"/>
              </a:lnSpc>
              <a:buFont typeface="+mj-lt"/>
              <a:buAutoNum type="arabicPeriod"/>
            </a:pPr>
            <a:r>
              <a:rPr lang="en-US" sz="1600" i="1" dirty="0"/>
              <a:t>Create a Dictionary of Word Frequency</a:t>
            </a:r>
          </a:p>
          <a:p>
            <a:pPr marL="1257300" lvl="2" indent="-342900" algn="just">
              <a:lnSpc>
                <a:spcPct val="150000"/>
              </a:lnSpc>
              <a:buFont typeface="+mj-lt"/>
              <a:buAutoNum type="arabicPeriod"/>
            </a:pPr>
            <a:r>
              <a:rPr lang="en-US" sz="1600" i="1" dirty="0"/>
              <a:t>Creating the Bag of Words Model</a:t>
            </a:r>
          </a:p>
          <a:p>
            <a:pPr algn="just">
              <a:lnSpc>
                <a:spcPct val="150000"/>
              </a:lnSpc>
            </a:pPr>
            <a:endParaRPr lang="en-IN" sz="1800" dirty="0"/>
          </a:p>
        </p:txBody>
      </p:sp>
    </p:spTree>
    <p:extLst>
      <p:ext uri="{BB962C8B-B14F-4D97-AF65-F5344CB8AC3E}">
        <p14:creationId xmlns:p14="http://schemas.microsoft.com/office/powerpoint/2010/main" val="402041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1 : Tokenize the Sentences</a:t>
            </a:r>
          </a:p>
          <a:p>
            <a:pPr algn="just">
              <a:lnSpc>
                <a:spcPct val="150000"/>
              </a:lnSpc>
            </a:pPr>
            <a:r>
              <a:rPr lang="en-US" sz="1800" b="0" i="0" dirty="0">
                <a:effectLst/>
              </a:rPr>
              <a:t>Convert the sentences in our corpus into tokens or individual words</a:t>
            </a:r>
          </a:p>
          <a:p>
            <a:pPr algn="just">
              <a:lnSpc>
                <a:spcPct val="150000"/>
              </a:lnSpc>
            </a:pPr>
            <a:r>
              <a:rPr lang="en-US" sz="1800" dirty="0"/>
              <a:t>For example lets consider the below sentences</a:t>
            </a:r>
          </a:p>
          <a:p>
            <a:pPr marL="914400" lvl="2" indent="0" algn="just">
              <a:lnSpc>
                <a:spcPct val="150000"/>
              </a:lnSpc>
              <a:buNone/>
            </a:pPr>
            <a:r>
              <a:rPr lang="en-US" sz="1800" b="1" i="1" dirty="0"/>
              <a:t>"I like to play football"</a:t>
            </a:r>
          </a:p>
          <a:p>
            <a:pPr marL="914400" lvl="2" indent="0" algn="just">
              <a:lnSpc>
                <a:spcPct val="150000"/>
              </a:lnSpc>
              <a:buNone/>
            </a:pPr>
            <a:r>
              <a:rPr lang="en-US" sz="1800" b="1" i="1" dirty="0"/>
              <a:t>"Did you go outside to play tennis"</a:t>
            </a:r>
          </a:p>
          <a:p>
            <a:pPr marL="914400" lvl="2" indent="0" algn="just">
              <a:lnSpc>
                <a:spcPct val="150000"/>
              </a:lnSpc>
              <a:buNone/>
            </a:pPr>
            <a:r>
              <a:rPr lang="en-US" sz="1800" b="1" i="1" dirty="0"/>
              <a:t>"John and I play tennis"</a:t>
            </a:r>
          </a:p>
          <a:p>
            <a:pPr algn="just">
              <a:lnSpc>
                <a:spcPct val="150000"/>
              </a:lnSpc>
            </a:pPr>
            <a:endParaRPr lang="en-US" sz="1800" dirty="0">
              <a:solidFill>
                <a:srgbClr val="5F5F6F"/>
              </a:solidFill>
            </a:endParaRPr>
          </a:p>
          <a:p>
            <a:pPr algn="just">
              <a:lnSpc>
                <a:spcPct val="150000"/>
              </a:lnSpc>
            </a:pPr>
            <a:endParaRPr lang="en-IN" sz="1800" dirty="0"/>
          </a:p>
        </p:txBody>
      </p:sp>
      <p:pic>
        <p:nvPicPr>
          <p:cNvPr id="5" name="Picture 4">
            <a:extLst>
              <a:ext uri="{FF2B5EF4-FFF2-40B4-BE49-F238E27FC236}">
                <a16:creationId xmlns:a16="http://schemas.microsoft.com/office/drawing/2014/main" id="{3B22F7DC-BA38-4CB8-B3CC-D6203A299B96}"/>
              </a:ext>
            </a:extLst>
          </p:cNvPr>
          <p:cNvPicPr>
            <a:picLocks noChangeAspect="1"/>
          </p:cNvPicPr>
          <p:nvPr/>
        </p:nvPicPr>
        <p:blipFill>
          <a:blip r:embed="rId2"/>
          <a:stretch>
            <a:fillRect/>
          </a:stretch>
        </p:blipFill>
        <p:spPr>
          <a:xfrm>
            <a:off x="2964628" y="3731575"/>
            <a:ext cx="7233703" cy="3013750"/>
          </a:xfrm>
          <a:prstGeom prst="rect">
            <a:avLst/>
          </a:prstGeom>
        </p:spPr>
      </p:pic>
    </p:spTree>
    <p:extLst>
      <p:ext uri="{BB962C8B-B14F-4D97-AF65-F5344CB8AC3E}">
        <p14:creationId xmlns:p14="http://schemas.microsoft.com/office/powerpoint/2010/main" val="231307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2 : Create a Dictionary of Word Frequency</a:t>
            </a:r>
          </a:p>
          <a:p>
            <a:pPr algn="just">
              <a:lnSpc>
                <a:spcPct val="150000"/>
              </a:lnSpc>
            </a:pPr>
            <a:r>
              <a:rPr lang="en-US" sz="1800" b="0" i="0" dirty="0">
                <a:effectLst/>
              </a:rPr>
              <a:t>Create a dictionary that contains all the words in our corpus as keys and the frequency of the occurrence of the words as values.</a:t>
            </a:r>
          </a:p>
          <a:p>
            <a:pPr algn="just">
              <a:lnSpc>
                <a:spcPct val="150000"/>
              </a:lnSpc>
            </a:pPr>
            <a:endParaRPr lang="en-US" sz="1800" dirty="0">
              <a:solidFill>
                <a:srgbClr val="5F5F6F"/>
              </a:solidFill>
            </a:endParaRPr>
          </a:p>
          <a:p>
            <a:pPr algn="just">
              <a:lnSpc>
                <a:spcPct val="150000"/>
              </a:lnSpc>
            </a:pPr>
            <a:endParaRPr lang="en-IN" sz="1800" dirty="0"/>
          </a:p>
        </p:txBody>
      </p:sp>
      <p:pic>
        <p:nvPicPr>
          <p:cNvPr id="6" name="Picture 5">
            <a:extLst>
              <a:ext uri="{FF2B5EF4-FFF2-40B4-BE49-F238E27FC236}">
                <a16:creationId xmlns:a16="http://schemas.microsoft.com/office/drawing/2014/main" id="{5D39597E-4E33-4EFB-BF65-4B652EEDDC5F}"/>
              </a:ext>
            </a:extLst>
          </p:cNvPr>
          <p:cNvPicPr>
            <a:picLocks noChangeAspect="1"/>
          </p:cNvPicPr>
          <p:nvPr/>
        </p:nvPicPr>
        <p:blipFill>
          <a:blip r:embed="rId2"/>
          <a:stretch>
            <a:fillRect/>
          </a:stretch>
        </p:blipFill>
        <p:spPr>
          <a:xfrm>
            <a:off x="1261577" y="2473717"/>
            <a:ext cx="3158838" cy="3653564"/>
          </a:xfrm>
          <a:prstGeom prst="rect">
            <a:avLst/>
          </a:prstGeom>
        </p:spPr>
      </p:pic>
      <p:pic>
        <p:nvPicPr>
          <p:cNvPr id="8" name="Picture 7">
            <a:extLst>
              <a:ext uri="{FF2B5EF4-FFF2-40B4-BE49-F238E27FC236}">
                <a16:creationId xmlns:a16="http://schemas.microsoft.com/office/drawing/2014/main" id="{662DC8F2-D85E-4ABE-9233-9EA209943174}"/>
              </a:ext>
            </a:extLst>
          </p:cNvPr>
          <p:cNvPicPr>
            <a:picLocks noChangeAspect="1"/>
          </p:cNvPicPr>
          <p:nvPr/>
        </p:nvPicPr>
        <p:blipFill>
          <a:blip r:embed="rId3"/>
          <a:stretch>
            <a:fillRect/>
          </a:stretch>
        </p:blipFill>
        <p:spPr>
          <a:xfrm>
            <a:off x="7691716" y="2473717"/>
            <a:ext cx="3191952" cy="3653564"/>
          </a:xfrm>
          <a:prstGeom prst="rect">
            <a:avLst/>
          </a:prstGeom>
        </p:spPr>
      </p:pic>
      <p:sp>
        <p:nvSpPr>
          <p:cNvPr id="9" name="TextBox 8">
            <a:extLst>
              <a:ext uri="{FF2B5EF4-FFF2-40B4-BE49-F238E27FC236}">
                <a16:creationId xmlns:a16="http://schemas.microsoft.com/office/drawing/2014/main" id="{2379F549-3351-4BBD-8D39-B45FB8A6DA4D}"/>
              </a:ext>
            </a:extLst>
          </p:cNvPr>
          <p:cNvSpPr txBox="1"/>
          <p:nvPr/>
        </p:nvSpPr>
        <p:spPr>
          <a:xfrm>
            <a:off x="7691716" y="6180319"/>
            <a:ext cx="3323976" cy="323165"/>
          </a:xfrm>
          <a:prstGeom prst="rect">
            <a:avLst/>
          </a:prstGeom>
          <a:noFill/>
        </p:spPr>
        <p:txBody>
          <a:bodyPr wrap="square" rtlCol="0">
            <a:spAutoFit/>
          </a:bodyPr>
          <a:lstStyle/>
          <a:p>
            <a:pPr algn="ctr"/>
            <a:r>
              <a:rPr lang="en-US" sz="1500" b="1" i="1" dirty="0"/>
              <a:t>Fig : After sorting (decreasing order)</a:t>
            </a:r>
            <a:endParaRPr lang="en-IN" sz="1500" b="1" i="1" dirty="0"/>
          </a:p>
        </p:txBody>
      </p:sp>
      <p:sp>
        <p:nvSpPr>
          <p:cNvPr id="10" name="TextBox 9">
            <a:extLst>
              <a:ext uri="{FF2B5EF4-FFF2-40B4-BE49-F238E27FC236}">
                <a16:creationId xmlns:a16="http://schemas.microsoft.com/office/drawing/2014/main" id="{643C85BB-9764-4759-A4B0-9435B61EB555}"/>
              </a:ext>
            </a:extLst>
          </p:cNvPr>
          <p:cNvSpPr txBox="1"/>
          <p:nvPr/>
        </p:nvSpPr>
        <p:spPr>
          <a:xfrm>
            <a:off x="1261577" y="6145680"/>
            <a:ext cx="3323976" cy="323165"/>
          </a:xfrm>
          <a:prstGeom prst="rect">
            <a:avLst/>
          </a:prstGeom>
          <a:noFill/>
        </p:spPr>
        <p:txBody>
          <a:bodyPr wrap="square" rtlCol="0">
            <a:spAutoFit/>
          </a:bodyPr>
          <a:lstStyle/>
          <a:p>
            <a:pPr algn="ctr"/>
            <a:r>
              <a:rPr lang="en-US" sz="1500" b="1" i="1" dirty="0"/>
              <a:t>Fig : Before sorting</a:t>
            </a:r>
            <a:endParaRPr lang="en-IN" sz="1500" b="1" i="1" dirty="0"/>
          </a:p>
        </p:txBody>
      </p:sp>
    </p:spTree>
    <p:extLst>
      <p:ext uri="{BB962C8B-B14F-4D97-AF65-F5344CB8AC3E}">
        <p14:creationId xmlns:p14="http://schemas.microsoft.com/office/powerpoint/2010/main" val="235075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3 : Creating the Bag of Words Model</a:t>
            </a:r>
          </a:p>
          <a:p>
            <a:pPr algn="just">
              <a:lnSpc>
                <a:spcPct val="150000"/>
              </a:lnSpc>
            </a:pPr>
            <a:r>
              <a:rPr lang="en-US" sz="1800" b="0" i="0" dirty="0">
                <a:effectLst/>
              </a:rPr>
              <a:t>To create the bag of words model, create a matrix where the columns correspond to the most frequent words in the dictionary where rows correspond to the document or sentences.</a:t>
            </a:r>
          </a:p>
          <a:p>
            <a:pPr algn="just">
              <a:lnSpc>
                <a:spcPct val="150000"/>
              </a:lnSpc>
            </a:pPr>
            <a:r>
              <a:rPr lang="en-US" sz="1800" b="0" i="0" dirty="0">
                <a:effectLst/>
              </a:rPr>
              <a:t>Suppose on considering the Bow model with the 8 most occurring words from the dictionary. Then the document frequency matrix will look like this:</a:t>
            </a:r>
            <a:endParaRPr lang="en-US" sz="1800" dirty="0">
              <a:solidFill>
                <a:srgbClr val="5F5F6F"/>
              </a:solidFill>
            </a:endParaRPr>
          </a:p>
          <a:p>
            <a:pPr algn="just">
              <a:lnSpc>
                <a:spcPct val="150000"/>
              </a:lnSpc>
            </a:pPr>
            <a:endParaRPr lang="en-IN" sz="1800" dirty="0"/>
          </a:p>
        </p:txBody>
      </p:sp>
      <p:pic>
        <p:nvPicPr>
          <p:cNvPr id="5" name="Picture 4">
            <a:extLst>
              <a:ext uri="{FF2B5EF4-FFF2-40B4-BE49-F238E27FC236}">
                <a16:creationId xmlns:a16="http://schemas.microsoft.com/office/drawing/2014/main" id="{C7526B6B-FA57-4A1C-B6E4-6E91A0058984}"/>
              </a:ext>
            </a:extLst>
          </p:cNvPr>
          <p:cNvPicPr>
            <a:picLocks noChangeAspect="1"/>
          </p:cNvPicPr>
          <p:nvPr/>
        </p:nvPicPr>
        <p:blipFill>
          <a:blip r:embed="rId2"/>
          <a:stretch>
            <a:fillRect/>
          </a:stretch>
        </p:blipFill>
        <p:spPr>
          <a:xfrm>
            <a:off x="1841024" y="4516660"/>
            <a:ext cx="8509951" cy="1794841"/>
          </a:xfrm>
          <a:prstGeom prst="rect">
            <a:avLst/>
          </a:prstGeom>
        </p:spPr>
      </p:pic>
      <p:pic>
        <p:nvPicPr>
          <p:cNvPr id="11" name="Picture 10">
            <a:extLst>
              <a:ext uri="{FF2B5EF4-FFF2-40B4-BE49-F238E27FC236}">
                <a16:creationId xmlns:a16="http://schemas.microsoft.com/office/drawing/2014/main" id="{1410F14F-C981-4939-AFE9-489FD6E3F010}"/>
              </a:ext>
            </a:extLst>
          </p:cNvPr>
          <p:cNvPicPr>
            <a:picLocks noChangeAspect="1"/>
          </p:cNvPicPr>
          <p:nvPr/>
        </p:nvPicPr>
        <p:blipFill>
          <a:blip r:embed="rId3"/>
          <a:stretch>
            <a:fillRect/>
          </a:stretch>
        </p:blipFill>
        <p:spPr>
          <a:xfrm>
            <a:off x="4611121" y="3229651"/>
            <a:ext cx="2827957" cy="1112705"/>
          </a:xfrm>
          <a:prstGeom prst="rect">
            <a:avLst/>
          </a:prstGeom>
        </p:spPr>
      </p:pic>
    </p:spTree>
    <p:extLst>
      <p:ext uri="{BB962C8B-B14F-4D97-AF65-F5344CB8AC3E}">
        <p14:creationId xmlns:p14="http://schemas.microsoft.com/office/powerpoint/2010/main" val="749401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Limitations</a:t>
            </a:r>
          </a:p>
          <a:p>
            <a:pPr algn="just">
              <a:lnSpc>
                <a:spcPct val="150000"/>
              </a:lnSpc>
            </a:pPr>
            <a:r>
              <a:rPr lang="en-US" sz="1800" b="1" i="1" dirty="0">
                <a:effectLst/>
              </a:rPr>
              <a:t>Semantic meaning: </a:t>
            </a:r>
            <a:r>
              <a:rPr lang="en-US" sz="1800" b="0" i="0" dirty="0">
                <a:effectLst/>
              </a:rPr>
              <a:t>The basic BOW approach does not consider the meaning of the word in the document. It completely ignores the context in which it’s used. The same word can be used in multiple places based on the context or nearby words.</a:t>
            </a:r>
          </a:p>
          <a:p>
            <a:pPr algn="just">
              <a:lnSpc>
                <a:spcPct val="150000"/>
              </a:lnSpc>
            </a:pPr>
            <a:r>
              <a:rPr lang="en-US" sz="1800" b="1" i="1" dirty="0">
                <a:effectLst/>
              </a:rPr>
              <a:t>Vector size: </a:t>
            </a:r>
            <a:r>
              <a:rPr lang="en-US" sz="1800" b="0" i="0" dirty="0">
                <a:effectLst/>
              </a:rPr>
              <a:t>For a large document, the vector size can be huge resulting in a lot of computation and time. You may need to ignore words based on relevance to your use case.</a:t>
            </a:r>
            <a:endParaRPr lang="en-IN" sz="1800" dirty="0"/>
          </a:p>
        </p:txBody>
      </p:sp>
    </p:spTree>
    <p:extLst>
      <p:ext uri="{BB962C8B-B14F-4D97-AF65-F5344CB8AC3E}">
        <p14:creationId xmlns:p14="http://schemas.microsoft.com/office/powerpoint/2010/main" val="27850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Term Frequency-Inverse Document Frequency (TF-IDF)</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algn="just">
              <a:lnSpc>
                <a:spcPct val="150000"/>
              </a:lnSpc>
            </a:pPr>
            <a:r>
              <a:rPr lang="en-US" sz="1800" dirty="0"/>
              <a:t>The scoring method being used above takes the count of each word and represents the word in the vector by the number of counts of that particular word. What does a word having high word count signify?</a:t>
            </a:r>
          </a:p>
          <a:p>
            <a:pPr algn="just">
              <a:lnSpc>
                <a:spcPct val="150000"/>
              </a:lnSpc>
            </a:pPr>
            <a:r>
              <a:rPr lang="en-US" sz="1800" dirty="0"/>
              <a:t>Let me explain, if a word occurs many times in a document but also along with many other documents in our dataset, </a:t>
            </a:r>
            <a:r>
              <a:rPr lang="en-US" sz="1800" b="1" i="1" dirty="0"/>
              <a:t>maybe it is because this word is just a frequent word; not because it is relevant or meaningful</a:t>
            </a:r>
            <a:endParaRPr lang="en-US" sz="1800" dirty="0"/>
          </a:p>
          <a:p>
            <a:pPr algn="just">
              <a:lnSpc>
                <a:spcPct val="150000"/>
              </a:lnSpc>
            </a:pPr>
            <a:r>
              <a:rPr lang="en-US" sz="1800" dirty="0"/>
              <a:t>One approach is to rescale the frequency of words by how often they appear in all documents so that the scores for frequent words like “the” that are also frequent across all documents are penalized. </a:t>
            </a:r>
          </a:p>
          <a:p>
            <a:pPr algn="just">
              <a:lnSpc>
                <a:spcPct val="150000"/>
              </a:lnSpc>
            </a:pPr>
            <a:r>
              <a:rPr lang="en-US" sz="1800" dirty="0"/>
              <a:t>This approach is called term frequency-inverse document frequency or shortly known as </a:t>
            </a:r>
            <a:r>
              <a:rPr lang="en-US" sz="1800" b="1" i="1" dirty="0"/>
              <a:t>TF-IDF</a:t>
            </a:r>
            <a:r>
              <a:rPr lang="en-US" sz="1800" dirty="0"/>
              <a:t> approach of scoring</a:t>
            </a:r>
          </a:p>
          <a:p>
            <a:pPr algn="just">
              <a:lnSpc>
                <a:spcPct val="150000"/>
              </a:lnSpc>
            </a:pPr>
            <a:r>
              <a:rPr lang="en-US" sz="1800" b="1" i="1" dirty="0"/>
              <a:t>TF-IDF is intended to reflect how relevant a term is in a given document</a:t>
            </a:r>
          </a:p>
          <a:p>
            <a:pPr algn="just">
              <a:lnSpc>
                <a:spcPct val="150000"/>
              </a:lnSpc>
            </a:pPr>
            <a:r>
              <a:rPr lang="en-US" sz="1800" dirty="0"/>
              <a:t>TF-IDF for a word in a document is calculated by multiplying two different metrics:</a:t>
            </a:r>
          </a:p>
          <a:p>
            <a:pPr marL="457200" lvl="1" indent="0" algn="just">
              <a:lnSpc>
                <a:spcPct val="150000"/>
              </a:lnSpc>
              <a:buNone/>
            </a:pPr>
            <a:r>
              <a:rPr lang="en-US" sz="1800" dirty="0"/>
              <a:t>          </a:t>
            </a:r>
            <a:r>
              <a:rPr lang="en-US" sz="1800" b="1" i="1" dirty="0"/>
              <a:t>TF-IDF  =  Term Frequency(TF)   x   Inverse Document Frequency(IDF)</a:t>
            </a:r>
          </a:p>
          <a:p>
            <a:pPr algn="just">
              <a:lnSpc>
                <a:spcPct val="150000"/>
              </a:lnSpc>
            </a:pPr>
            <a:endParaRPr lang="en-IN" sz="1800" dirty="0"/>
          </a:p>
        </p:txBody>
      </p:sp>
    </p:spTree>
    <p:extLst>
      <p:ext uri="{BB962C8B-B14F-4D97-AF65-F5344CB8AC3E}">
        <p14:creationId xmlns:p14="http://schemas.microsoft.com/office/powerpoint/2010/main" val="848216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Term Frequency (TF) </a:t>
            </a:r>
          </a:p>
          <a:p>
            <a:pPr algn="just">
              <a:lnSpc>
                <a:spcPct val="150000"/>
              </a:lnSpc>
            </a:pPr>
            <a:r>
              <a:rPr lang="en-US" sz="1800" dirty="0"/>
              <a:t>Refers to the total number of times a given word/term ‘t’ appears in a document against the total number of all words in a document </a:t>
            </a:r>
          </a:p>
          <a:p>
            <a:pPr algn="just">
              <a:lnSpc>
                <a:spcPct val="150000"/>
              </a:lnSpc>
            </a:pPr>
            <a:r>
              <a:rPr lang="en-US" sz="1800" dirty="0"/>
              <a:t>It increases as the number of occurrences of a word/term within the document increases. Each document has its own term frequency.</a:t>
            </a:r>
          </a:p>
          <a:p>
            <a:pPr marL="0" indent="0" algn="just">
              <a:lnSpc>
                <a:spcPct val="150000"/>
              </a:lnSpc>
              <a:buNone/>
            </a:pPr>
            <a:endParaRPr lang="en-US" sz="1800" dirty="0"/>
          </a:p>
          <a:p>
            <a:pPr algn="just">
              <a:lnSpc>
                <a:spcPct val="150000"/>
              </a:lnSpc>
            </a:pPr>
            <a:r>
              <a:rPr lang="en-US" sz="1800" dirty="0"/>
              <a:t>Let’s take an example to get a clearer understanding</a:t>
            </a:r>
          </a:p>
          <a:p>
            <a:pPr marL="914400" lvl="2" indent="0" algn="just">
              <a:lnSpc>
                <a:spcPct val="150000"/>
              </a:lnSpc>
              <a:buNone/>
            </a:pPr>
            <a:r>
              <a:rPr lang="en-US" sz="1800" b="1" i="1" dirty="0"/>
              <a:t>Sentence 1 : The car is driven on the road.</a:t>
            </a:r>
          </a:p>
          <a:p>
            <a:pPr marL="914400" lvl="2" indent="0" algn="just">
              <a:lnSpc>
                <a:spcPct val="150000"/>
              </a:lnSpc>
              <a:buNone/>
            </a:pPr>
            <a:r>
              <a:rPr lang="en-US" sz="1800" b="1" i="1" dirty="0"/>
              <a:t>Sentence 2: The truck is driven on the highway.</a:t>
            </a:r>
          </a:p>
          <a:p>
            <a:pPr algn="just">
              <a:lnSpc>
                <a:spcPct val="150000"/>
              </a:lnSpc>
            </a:pPr>
            <a:endParaRPr lang="en-US" sz="1800" dirty="0"/>
          </a:p>
          <a:p>
            <a:pPr marL="0" indent="0" algn="just">
              <a:lnSpc>
                <a:spcPct val="150000"/>
              </a:lnSpc>
              <a:buNone/>
            </a:pPr>
            <a:endParaRPr lang="en-US" sz="1800" dirty="0"/>
          </a:p>
          <a:p>
            <a:pPr marL="0" indent="0" algn="just">
              <a:lnSpc>
                <a:spcPct val="150000"/>
              </a:lnSpc>
              <a:buNone/>
            </a:pPr>
            <a:endParaRPr lang="en-US" sz="1800" dirty="0"/>
          </a:p>
          <a:p>
            <a:pPr marL="0" indent="0" algn="just">
              <a:lnSpc>
                <a:spcPct val="150000"/>
              </a:lnSpc>
              <a:buNone/>
            </a:pPr>
            <a:endParaRPr lang="en-IN" sz="1800" dirty="0"/>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pic>
        <p:nvPicPr>
          <p:cNvPr id="8" name="Picture 7">
            <a:extLst>
              <a:ext uri="{FF2B5EF4-FFF2-40B4-BE49-F238E27FC236}">
                <a16:creationId xmlns:a16="http://schemas.microsoft.com/office/drawing/2014/main" id="{6F905EF8-6C2A-4562-B898-B037D9501140}"/>
              </a:ext>
            </a:extLst>
          </p:cNvPr>
          <p:cNvPicPr>
            <a:picLocks noChangeAspect="1"/>
          </p:cNvPicPr>
          <p:nvPr/>
        </p:nvPicPr>
        <p:blipFill>
          <a:blip r:embed="rId2"/>
          <a:stretch>
            <a:fillRect/>
          </a:stretch>
        </p:blipFill>
        <p:spPr>
          <a:xfrm>
            <a:off x="4175922" y="2721072"/>
            <a:ext cx="5776530" cy="764037"/>
          </a:xfrm>
          <a:prstGeom prst="rect">
            <a:avLst/>
          </a:prstGeom>
        </p:spPr>
      </p:pic>
      <p:pic>
        <p:nvPicPr>
          <p:cNvPr id="10" name="Picture 9">
            <a:extLst>
              <a:ext uri="{FF2B5EF4-FFF2-40B4-BE49-F238E27FC236}">
                <a16:creationId xmlns:a16="http://schemas.microsoft.com/office/drawing/2014/main" id="{42B79733-6C20-4BB2-A783-5FA25B0B06A3}"/>
              </a:ext>
            </a:extLst>
          </p:cNvPr>
          <p:cNvPicPr>
            <a:picLocks noChangeAspect="1"/>
          </p:cNvPicPr>
          <p:nvPr/>
        </p:nvPicPr>
        <p:blipFill>
          <a:blip r:embed="rId3"/>
          <a:stretch>
            <a:fillRect/>
          </a:stretch>
        </p:blipFill>
        <p:spPr>
          <a:xfrm>
            <a:off x="6664852" y="3622931"/>
            <a:ext cx="3080444" cy="3015365"/>
          </a:xfrm>
          <a:prstGeom prst="rect">
            <a:avLst/>
          </a:prstGeom>
        </p:spPr>
      </p:pic>
    </p:spTree>
    <p:extLst>
      <p:ext uri="{BB962C8B-B14F-4D97-AF65-F5344CB8AC3E}">
        <p14:creationId xmlns:p14="http://schemas.microsoft.com/office/powerpoint/2010/main" val="704066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600" dirty="0"/>
              <a:t>Organizations today deal with huge amount and wide variety of data – calls from customers, their emails, tweets, data from mobile applications, etc. It takes a lot of effort and time to make this data useful. One of the core skills in extracting information from text data is by using Natural Language Processing (NLP).</a:t>
            </a:r>
          </a:p>
          <a:p>
            <a:pPr algn="just">
              <a:lnSpc>
                <a:spcPct val="150000"/>
              </a:lnSpc>
            </a:pPr>
            <a:r>
              <a:rPr lang="en-US" sz="1600" dirty="0"/>
              <a:t>Natural language processing (NLP) is a field of artificial intelligence in which computers analyze, understand, and derive meaning information from human language in a smart and useful way. </a:t>
            </a:r>
          </a:p>
          <a:p>
            <a:pPr algn="just">
              <a:lnSpc>
                <a:spcPct val="150000"/>
              </a:lnSpc>
            </a:pPr>
            <a:r>
              <a:rPr lang="en-US" sz="1600" dirty="0"/>
              <a:t>By utilizing NLP, developers can organize and structure knowledge to perform tasks such as automatic summarization, translation, named entity recognition, relationship extraction, sentiment analysis, speech recognition, and topic segmentation.</a:t>
            </a:r>
          </a:p>
          <a:p>
            <a:pPr algn="just">
              <a:lnSpc>
                <a:spcPct val="150000"/>
              </a:lnSpc>
            </a:pPr>
            <a:r>
              <a:rPr lang="en-US" sz="1600" dirty="0"/>
              <a:t>NLP is characterized as a difficult problem in computer science. Human language is rarely precise or plainly spoken. To understand human language is to understand not only the words but the concepts and how they’re linked together to create meaning. </a:t>
            </a:r>
          </a:p>
          <a:p>
            <a:pPr algn="just">
              <a:lnSpc>
                <a:spcPct val="150000"/>
              </a:lnSpc>
            </a:pPr>
            <a:r>
              <a:rPr lang="en-US" sz="1600" dirty="0"/>
              <a:t>Despite the language being one of the easiest things for the human mind to learn, the ambiguity of language is what makes natural language processing a difficult problem for computers to master.</a:t>
            </a:r>
          </a:p>
          <a:p>
            <a:pPr algn="just">
              <a:lnSpc>
                <a:spcPct val="150000"/>
              </a:lnSpc>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endParaRPr lang="en-IN" sz="1600" dirty="0"/>
          </a:p>
        </p:txBody>
      </p:sp>
    </p:spTree>
    <p:extLst>
      <p:ext uri="{BB962C8B-B14F-4D97-AF65-F5344CB8AC3E}">
        <p14:creationId xmlns:p14="http://schemas.microsoft.com/office/powerpoint/2010/main" val="3653087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Inverse Document Frequency (IDF) </a:t>
            </a:r>
          </a:p>
          <a:p>
            <a:pPr algn="just">
              <a:lnSpc>
                <a:spcPct val="150000"/>
              </a:lnSpc>
            </a:pPr>
            <a:r>
              <a:rPr lang="en-US" sz="1800" dirty="0"/>
              <a:t>It is used to calculate the </a:t>
            </a:r>
            <a:r>
              <a:rPr lang="en-US" sz="1800" b="1" i="1" dirty="0"/>
              <a:t>weight of rare words across all documents in the corpus</a:t>
            </a:r>
            <a:r>
              <a:rPr lang="en-US" sz="1800" dirty="0"/>
              <a:t>. The</a:t>
            </a:r>
            <a:r>
              <a:rPr lang="en-US" sz="1800" b="1" i="1" dirty="0"/>
              <a:t> words that occur rarely in the corpus have a high IDF score</a:t>
            </a:r>
            <a:r>
              <a:rPr lang="en-US" sz="1800" dirty="0"/>
              <a:t>. </a:t>
            </a:r>
          </a:p>
          <a:p>
            <a:pPr algn="just">
              <a:lnSpc>
                <a:spcPct val="150000"/>
              </a:lnSpc>
            </a:pPr>
            <a:r>
              <a:rPr lang="en-US" sz="1800" dirty="0"/>
              <a:t>So, </a:t>
            </a:r>
            <a:r>
              <a:rPr lang="en-US" sz="1800" b="1" i="1" dirty="0"/>
              <a:t>if the word is very common and appears in many documents, this number will approach 0. Otherwise, it will approach 1.</a:t>
            </a:r>
          </a:p>
          <a:p>
            <a:pPr algn="just">
              <a:lnSpc>
                <a:spcPct val="150000"/>
              </a:lnSpc>
            </a:pPr>
            <a:r>
              <a:rPr lang="en-US" sz="1800" dirty="0"/>
              <a:t>It is given by</a:t>
            </a:r>
          </a:p>
          <a:p>
            <a:pPr marL="0" indent="0" algn="just">
              <a:lnSpc>
                <a:spcPct val="150000"/>
              </a:lnSpc>
              <a:buNone/>
            </a:pPr>
            <a:endParaRPr lang="en-US" sz="1800" dirty="0"/>
          </a:p>
          <a:p>
            <a:pPr marL="0" indent="0" algn="just">
              <a:lnSpc>
                <a:spcPct val="150000"/>
              </a:lnSpc>
              <a:buNone/>
            </a:pPr>
            <a:endParaRPr lang="en-IN" sz="1800" dirty="0"/>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pic>
        <p:nvPicPr>
          <p:cNvPr id="7" name="Picture 6">
            <a:extLst>
              <a:ext uri="{FF2B5EF4-FFF2-40B4-BE49-F238E27FC236}">
                <a16:creationId xmlns:a16="http://schemas.microsoft.com/office/drawing/2014/main" id="{FCDEF247-DF10-4B8E-83C1-B6CB12E9AC0A}"/>
              </a:ext>
            </a:extLst>
          </p:cNvPr>
          <p:cNvPicPr>
            <a:picLocks noChangeAspect="1"/>
          </p:cNvPicPr>
          <p:nvPr/>
        </p:nvPicPr>
        <p:blipFill>
          <a:blip r:embed="rId3"/>
          <a:stretch>
            <a:fillRect/>
          </a:stretch>
        </p:blipFill>
        <p:spPr>
          <a:xfrm>
            <a:off x="6366827" y="2858543"/>
            <a:ext cx="5461608" cy="3596045"/>
          </a:xfrm>
          <a:prstGeom prst="rect">
            <a:avLst/>
          </a:prstGeom>
        </p:spPr>
      </p:pic>
      <p:pic>
        <p:nvPicPr>
          <p:cNvPr id="11" name="Picture 10">
            <a:extLst>
              <a:ext uri="{FF2B5EF4-FFF2-40B4-BE49-F238E27FC236}">
                <a16:creationId xmlns:a16="http://schemas.microsoft.com/office/drawing/2014/main" id="{28746D4E-84A4-466C-8405-F888CEE48592}"/>
              </a:ext>
            </a:extLst>
          </p:cNvPr>
          <p:cNvPicPr>
            <a:picLocks noChangeAspect="1"/>
          </p:cNvPicPr>
          <p:nvPr/>
        </p:nvPicPr>
        <p:blipFill>
          <a:blip r:embed="rId4"/>
          <a:stretch>
            <a:fillRect/>
          </a:stretch>
        </p:blipFill>
        <p:spPr>
          <a:xfrm>
            <a:off x="1051317" y="4772484"/>
            <a:ext cx="4338428" cy="921916"/>
          </a:xfrm>
          <a:prstGeom prst="rect">
            <a:avLst/>
          </a:prstGeom>
        </p:spPr>
      </p:pic>
      <p:pic>
        <p:nvPicPr>
          <p:cNvPr id="13" name="Picture 12">
            <a:extLst>
              <a:ext uri="{FF2B5EF4-FFF2-40B4-BE49-F238E27FC236}">
                <a16:creationId xmlns:a16="http://schemas.microsoft.com/office/drawing/2014/main" id="{8F152091-2051-4F6E-B90E-CA2A867CCEBF}"/>
              </a:ext>
            </a:extLst>
          </p:cNvPr>
          <p:cNvPicPr>
            <a:picLocks noChangeAspect="1"/>
          </p:cNvPicPr>
          <p:nvPr/>
        </p:nvPicPr>
        <p:blipFill>
          <a:blip r:embed="rId5"/>
          <a:stretch>
            <a:fillRect/>
          </a:stretch>
        </p:blipFill>
        <p:spPr>
          <a:xfrm>
            <a:off x="1090816" y="3815196"/>
            <a:ext cx="4905375" cy="723900"/>
          </a:xfrm>
          <a:prstGeom prst="rect">
            <a:avLst/>
          </a:prstGeom>
        </p:spPr>
      </p:pic>
    </p:spTree>
    <p:extLst>
      <p:ext uri="{BB962C8B-B14F-4D97-AF65-F5344CB8AC3E}">
        <p14:creationId xmlns:p14="http://schemas.microsoft.com/office/powerpoint/2010/main" val="248583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Term Frequency - Inverse Document Frequency (TF-IDF) </a:t>
            </a:r>
          </a:p>
          <a:p>
            <a:pPr algn="just">
              <a:lnSpc>
                <a:spcPct val="150000"/>
              </a:lnSpc>
            </a:pPr>
            <a:r>
              <a:rPr lang="en-US" sz="1800" dirty="0"/>
              <a:t>Finally, the product of TF and IDF will give us a measure of how frequent the word is in a document multiplied by how unique the word is, giving rise to Term Frequency-Inverse Document Frequency(TF-IDF) measure.</a:t>
            </a:r>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2" name="Rectangle 1">
            <a:extLst>
              <a:ext uri="{FF2B5EF4-FFF2-40B4-BE49-F238E27FC236}">
                <a16:creationId xmlns:a16="http://schemas.microsoft.com/office/drawing/2014/main" id="{E0356DE3-4B0B-4EEE-A687-DB1A8E9FC8FF}"/>
              </a:ext>
            </a:extLst>
          </p:cNvPr>
          <p:cNvSpPr/>
          <p:nvPr/>
        </p:nvSpPr>
        <p:spPr>
          <a:xfrm>
            <a:off x="3708259" y="2194740"/>
            <a:ext cx="488306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TF-IDF = TF x IDF</a:t>
            </a:r>
            <a:endParaRPr lang="en-IN" sz="5400" b="1" cap="none" spc="0" dirty="0">
              <a:ln w="22225">
                <a:solidFill>
                  <a:schemeClr val="accent2"/>
                </a:solidFill>
                <a:prstDash val="solid"/>
              </a:ln>
              <a:solidFill>
                <a:schemeClr val="accent2">
                  <a:lumMod val="40000"/>
                  <a:lumOff val="60000"/>
                </a:schemeClr>
              </a:solidFill>
              <a:effectLst/>
            </a:endParaRPr>
          </a:p>
        </p:txBody>
      </p:sp>
      <p:pic>
        <p:nvPicPr>
          <p:cNvPr id="8" name="Picture 7">
            <a:extLst>
              <a:ext uri="{FF2B5EF4-FFF2-40B4-BE49-F238E27FC236}">
                <a16:creationId xmlns:a16="http://schemas.microsoft.com/office/drawing/2014/main" id="{FC56ACF5-4E77-4513-A72A-81A2FFAEA96D}"/>
              </a:ext>
            </a:extLst>
          </p:cNvPr>
          <p:cNvPicPr>
            <a:picLocks noChangeAspect="1"/>
          </p:cNvPicPr>
          <p:nvPr/>
        </p:nvPicPr>
        <p:blipFill>
          <a:blip r:embed="rId3"/>
          <a:stretch>
            <a:fillRect/>
          </a:stretch>
        </p:blipFill>
        <p:spPr>
          <a:xfrm>
            <a:off x="2891656" y="3295181"/>
            <a:ext cx="6552254" cy="3240090"/>
          </a:xfrm>
          <a:prstGeom prst="rect">
            <a:avLst/>
          </a:prstGeom>
        </p:spPr>
      </p:pic>
    </p:spTree>
    <p:extLst>
      <p:ext uri="{BB962C8B-B14F-4D97-AF65-F5344CB8AC3E}">
        <p14:creationId xmlns:p14="http://schemas.microsoft.com/office/powerpoint/2010/main" val="1379720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Naïve Bayes Classifier</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Autofit/>
          </a:bodyPr>
          <a:lstStyle/>
          <a:p>
            <a:pPr algn="just">
              <a:lnSpc>
                <a:spcPct val="150000"/>
              </a:lnSpc>
            </a:pPr>
            <a:r>
              <a:rPr lang="en-US" sz="1800" dirty="0"/>
              <a:t>A Naive Bayes classifier is a probabilistic machine learning model that’s used for classification task i.e. to discriminate different objects based on certain features. </a:t>
            </a:r>
          </a:p>
          <a:p>
            <a:pPr algn="just">
              <a:lnSpc>
                <a:spcPct val="150000"/>
              </a:lnSpc>
            </a:pPr>
            <a:r>
              <a:rPr lang="en-US" sz="1800" dirty="0"/>
              <a:t>It assumes that the presence of a particular feature in a class is unrelated to the presence of any other feature.</a:t>
            </a:r>
          </a:p>
          <a:p>
            <a:pPr algn="just">
              <a:lnSpc>
                <a:spcPct val="150000"/>
              </a:lnSpc>
            </a:pPr>
            <a:r>
              <a:rPr lang="en-US" sz="1800" dirty="0"/>
              <a:t>Bayes Theorem can be stated as </a:t>
            </a:r>
            <a:r>
              <a:rPr lang="en-US" sz="1800" b="1" i="1" dirty="0"/>
              <a:t>P(A|B) = P(B|A) * P(A) / P(B)  </a:t>
            </a:r>
            <a:r>
              <a:rPr lang="en-US" sz="1800" b="1" i="1" dirty="0">
                <a:solidFill>
                  <a:srgbClr val="00B050"/>
                </a:solidFill>
              </a:rPr>
              <a:t>( Posterior = Likelihood * Prior / Evidence)</a:t>
            </a:r>
          </a:p>
          <a:p>
            <a:pPr marL="0" indent="0" algn="just">
              <a:lnSpc>
                <a:spcPct val="150000"/>
              </a:lnSpc>
              <a:buNone/>
            </a:pPr>
            <a:r>
              <a:rPr lang="en-US" sz="1800" b="1" i="1" dirty="0"/>
              <a:t>     where P(A|B): Posterior probability,   P(A): Prior probability,    P(B|A): Likelihood,    P(B): Evidence</a:t>
            </a:r>
          </a:p>
          <a:p>
            <a:pPr algn="just">
              <a:lnSpc>
                <a:spcPct val="150000"/>
              </a:lnSpc>
            </a:pPr>
            <a:r>
              <a:rPr lang="en-US" sz="1800" dirty="0"/>
              <a:t>For example, a fruit may be considered to be an apple if it is red, round, and about 3 inches in diameter.                    Even if these features depend on each other or upon the existence of the other features, all of these properties independently contribute to the probability that this fruit is an apple and  that is why it is known as ‘Naive’.</a:t>
            </a:r>
            <a:endParaRPr lang="en-IN" sz="1800" dirty="0"/>
          </a:p>
        </p:txBody>
      </p:sp>
    </p:spTree>
    <p:extLst>
      <p:ext uri="{BB962C8B-B14F-4D97-AF65-F5344CB8AC3E}">
        <p14:creationId xmlns:p14="http://schemas.microsoft.com/office/powerpoint/2010/main" val="155873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Implementing Naïve Bayes for Text Classification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800" dirty="0"/>
              <a:t>Naive Bayes is a learning algorithm commonly applied to text classification.</a:t>
            </a:r>
          </a:p>
          <a:p>
            <a:pPr algn="just">
              <a:lnSpc>
                <a:spcPct val="150000"/>
              </a:lnSpc>
            </a:pPr>
            <a:r>
              <a:rPr lang="en-US" sz="1800" dirty="0"/>
              <a:t>Some of the applications of the Naive Bayes classifier are:</a:t>
            </a:r>
          </a:p>
          <a:p>
            <a:pPr lvl="1" algn="just">
              <a:lnSpc>
                <a:spcPct val="150000"/>
              </a:lnSpc>
              <a:buFont typeface="Wingdings" panose="05000000000000000000" pitchFamily="2" charset="2"/>
              <a:buChar char="ü"/>
            </a:pPr>
            <a:r>
              <a:rPr lang="en-US" sz="1400" i="1" dirty="0"/>
              <a:t>Classification of emails</a:t>
            </a:r>
          </a:p>
          <a:p>
            <a:pPr lvl="1" algn="just">
              <a:lnSpc>
                <a:spcPct val="150000"/>
              </a:lnSpc>
              <a:buFont typeface="Wingdings" panose="05000000000000000000" pitchFamily="2" charset="2"/>
              <a:buChar char="ü"/>
            </a:pPr>
            <a:r>
              <a:rPr lang="en-US" sz="1400" i="1" dirty="0"/>
              <a:t>Tagging of job listings</a:t>
            </a:r>
          </a:p>
          <a:p>
            <a:pPr lvl="1" algn="just">
              <a:lnSpc>
                <a:spcPct val="150000"/>
              </a:lnSpc>
              <a:buFont typeface="Wingdings" panose="05000000000000000000" pitchFamily="2" charset="2"/>
              <a:buChar char="ü"/>
            </a:pPr>
            <a:r>
              <a:rPr lang="en-US" sz="1400" i="1" dirty="0"/>
              <a:t>Categorization of products</a:t>
            </a:r>
          </a:p>
          <a:p>
            <a:pPr algn="just">
              <a:lnSpc>
                <a:spcPct val="150000"/>
              </a:lnSpc>
            </a:pPr>
            <a:r>
              <a:rPr lang="en-US" sz="1800" dirty="0"/>
              <a:t>To build a Naive Bayes classifier let’s follow the below simple steps:</a:t>
            </a:r>
          </a:p>
          <a:p>
            <a:pPr lvl="1" algn="just">
              <a:lnSpc>
                <a:spcPct val="150000"/>
              </a:lnSpc>
              <a:buFont typeface="Wingdings" panose="05000000000000000000" pitchFamily="2" charset="2"/>
              <a:buChar char="Ø"/>
            </a:pPr>
            <a:r>
              <a:rPr lang="en-US" sz="1400" b="1" i="1" dirty="0"/>
              <a:t>Step 1 : Identify the prerequisites to train a Naive Bayes classifier</a:t>
            </a:r>
          </a:p>
          <a:p>
            <a:pPr lvl="1" algn="just">
              <a:lnSpc>
                <a:spcPct val="150000"/>
              </a:lnSpc>
              <a:buFont typeface="Wingdings" panose="05000000000000000000" pitchFamily="2" charset="2"/>
              <a:buChar char="Ø"/>
            </a:pPr>
            <a:r>
              <a:rPr lang="en-US" sz="1400" b="1" i="1" dirty="0"/>
              <a:t>Step 2 : Computing the Term-Document Matrix (TDM) for each class</a:t>
            </a:r>
          </a:p>
          <a:p>
            <a:pPr lvl="1" algn="just">
              <a:lnSpc>
                <a:spcPct val="150000"/>
              </a:lnSpc>
              <a:buFont typeface="Wingdings" panose="05000000000000000000" pitchFamily="2" charset="2"/>
              <a:buChar char="Ø"/>
            </a:pPr>
            <a:r>
              <a:rPr lang="en-US" sz="1400" b="1" i="1" dirty="0"/>
              <a:t>Sept 3 : Compute frequencies</a:t>
            </a:r>
          </a:p>
          <a:p>
            <a:pPr lvl="1" algn="just">
              <a:lnSpc>
                <a:spcPct val="150000"/>
              </a:lnSpc>
              <a:buFont typeface="Wingdings" panose="05000000000000000000" pitchFamily="2" charset="2"/>
              <a:buChar char="Ø"/>
            </a:pPr>
            <a:r>
              <a:rPr lang="en-US" sz="1400" b="1" i="1" dirty="0"/>
              <a:t>Step 4 : Recall the Naive Bayes rule</a:t>
            </a:r>
          </a:p>
          <a:p>
            <a:pPr lvl="1" algn="just">
              <a:lnSpc>
                <a:spcPct val="150000"/>
              </a:lnSpc>
              <a:buFont typeface="Wingdings" panose="05000000000000000000" pitchFamily="2" charset="2"/>
              <a:buChar char="Ø"/>
            </a:pPr>
            <a:r>
              <a:rPr lang="en-US" sz="1400" b="1" i="1" dirty="0"/>
              <a:t>Step 5 : Compute the probability of an incoming email being Spam or Ham</a:t>
            </a:r>
          </a:p>
          <a:p>
            <a:pPr algn="just">
              <a:lnSpc>
                <a:spcPct val="150000"/>
              </a:lnSpc>
            </a:pPr>
            <a:r>
              <a:rPr lang="en-US" sz="1800" dirty="0"/>
              <a:t>Now let’s see how to Naïve Bayes Classifier can be used to classify the incoming emails as “spam” or “ham”</a:t>
            </a:r>
            <a:endParaRPr lang="en-IN" sz="1800" dirty="0"/>
          </a:p>
        </p:txBody>
      </p:sp>
    </p:spTree>
    <p:extLst>
      <p:ext uri="{BB962C8B-B14F-4D97-AF65-F5344CB8AC3E}">
        <p14:creationId xmlns:p14="http://schemas.microsoft.com/office/powerpoint/2010/main" val="331904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Generic Evaluation Metrics for Classification Models</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800" dirty="0"/>
              <a:t>Evaluation of the performance of a classification model is based on the counts of test records correctly and incorrectly predicted by the model. </a:t>
            </a:r>
          </a:p>
          <a:p>
            <a:pPr algn="just">
              <a:lnSpc>
                <a:spcPct val="150000"/>
              </a:lnSpc>
            </a:pPr>
            <a:r>
              <a:rPr lang="en-US" sz="1800" dirty="0"/>
              <a:t>The metrics that you choose to evaluate the machine learning model is very important. Choice of metrics influences how the performance of machine learning algorithms is measured and compared. </a:t>
            </a:r>
          </a:p>
          <a:p>
            <a:pPr algn="just">
              <a:lnSpc>
                <a:spcPct val="150000"/>
              </a:lnSpc>
            </a:pPr>
            <a:r>
              <a:rPr lang="en-US" sz="1800" dirty="0"/>
              <a:t>Let’s jump right in and see what are the various metrics available</a:t>
            </a:r>
          </a:p>
          <a:p>
            <a:pPr marL="800100" lvl="1" indent="-342900" algn="just">
              <a:lnSpc>
                <a:spcPct val="150000"/>
              </a:lnSpc>
              <a:buFont typeface="+mj-lt"/>
              <a:buAutoNum type="arabicPeriod"/>
            </a:pPr>
            <a:r>
              <a:rPr lang="en-IN" sz="1800" b="1" i="1" dirty="0"/>
              <a:t>Confusion Matrix</a:t>
            </a:r>
          </a:p>
          <a:p>
            <a:pPr marL="800100" lvl="1" indent="-342900" algn="just">
              <a:lnSpc>
                <a:spcPct val="150000"/>
              </a:lnSpc>
              <a:buFont typeface="+mj-lt"/>
              <a:buAutoNum type="arabicPeriod"/>
            </a:pPr>
            <a:r>
              <a:rPr lang="en-IN" sz="1800" b="1" i="1" dirty="0"/>
              <a:t>Accuracy</a:t>
            </a:r>
          </a:p>
          <a:p>
            <a:pPr marL="800100" lvl="1" indent="-342900" algn="just">
              <a:lnSpc>
                <a:spcPct val="150000"/>
              </a:lnSpc>
              <a:buFont typeface="+mj-lt"/>
              <a:buAutoNum type="arabicPeriod"/>
            </a:pPr>
            <a:r>
              <a:rPr lang="en-IN" sz="1800" b="1" i="1" dirty="0"/>
              <a:t>Precision</a:t>
            </a:r>
          </a:p>
          <a:p>
            <a:pPr marL="800100" lvl="1" indent="-342900" algn="just">
              <a:lnSpc>
                <a:spcPct val="150000"/>
              </a:lnSpc>
              <a:buFont typeface="+mj-lt"/>
              <a:buAutoNum type="arabicPeriod"/>
            </a:pPr>
            <a:r>
              <a:rPr lang="en-IN" sz="1800" b="1" i="1" dirty="0"/>
              <a:t>Recall or Sensitivity</a:t>
            </a:r>
          </a:p>
          <a:p>
            <a:pPr marL="800100" lvl="1" indent="-342900" algn="just">
              <a:lnSpc>
                <a:spcPct val="150000"/>
              </a:lnSpc>
              <a:buFont typeface="+mj-lt"/>
              <a:buAutoNum type="arabicPeriod"/>
            </a:pPr>
            <a:r>
              <a:rPr lang="en-IN" sz="1800" b="1" i="1" dirty="0"/>
              <a:t>Specificity</a:t>
            </a:r>
          </a:p>
          <a:p>
            <a:pPr marL="800100" lvl="1" indent="-342900" algn="just">
              <a:lnSpc>
                <a:spcPct val="150000"/>
              </a:lnSpc>
              <a:buFont typeface="+mj-lt"/>
              <a:buAutoNum type="arabicPeriod"/>
            </a:pPr>
            <a:r>
              <a:rPr lang="en-IN" sz="1800" b="1" i="1" dirty="0"/>
              <a:t>F1 Score</a:t>
            </a:r>
          </a:p>
          <a:p>
            <a:pPr marL="800100" lvl="1" indent="-342900" algn="just">
              <a:lnSpc>
                <a:spcPct val="150000"/>
              </a:lnSpc>
              <a:buFont typeface="+mj-lt"/>
              <a:buAutoNum type="arabicPeriod"/>
            </a:pPr>
            <a:r>
              <a:rPr lang="en-IN" sz="1800" b="1" i="1" dirty="0"/>
              <a:t>ROC Curves &amp; Precision-Recall Curves</a:t>
            </a:r>
          </a:p>
        </p:txBody>
      </p:sp>
    </p:spTree>
    <p:extLst>
      <p:ext uri="{BB962C8B-B14F-4D97-AF65-F5344CB8AC3E}">
        <p14:creationId xmlns:p14="http://schemas.microsoft.com/office/powerpoint/2010/main" val="204367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551622"/>
            <a:ext cx="10801982" cy="5948852"/>
          </a:xfrm>
        </p:spPr>
        <p:txBody>
          <a:bodyPr>
            <a:normAutofit/>
          </a:bodyPr>
          <a:lstStyle/>
          <a:p>
            <a:pPr marL="0" indent="0" algn="just">
              <a:lnSpc>
                <a:spcPct val="150000"/>
              </a:lnSpc>
              <a:buNone/>
            </a:pPr>
            <a:r>
              <a:rPr lang="en-US" sz="2000" b="1" i="1" u="sng" dirty="0"/>
              <a:t>Confusion Matrix</a:t>
            </a:r>
          </a:p>
          <a:p>
            <a:pPr algn="just">
              <a:lnSpc>
                <a:spcPct val="150000"/>
              </a:lnSpc>
            </a:pPr>
            <a:r>
              <a:rPr lang="en-US" sz="1800" dirty="0"/>
              <a:t>The Confusion matrix is one of the most intuitive and easiest (unless of course, you are not confused)metrics used for finding the correctness and accuracy of the model. </a:t>
            </a:r>
          </a:p>
          <a:p>
            <a:pPr algn="just">
              <a:lnSpc>
                <a:spcPct val="150000"/>
              </a:lnSpc>
            </a:pPr>
            <a:r>
              <a:rPr lang="en-US" sz="1800" dirty="0"/>
              <a:t>It is used for classification problem where the output can be of two or more types of the below classes</a:t>
            </a:r>
          </a:p>
          <a:p>
            <a:pPr lvl="1" algn="just">
              <a:lnSpc>
                <a:spcPct val="150000"/>
              </a:lnSpc>
              <a:buFont typeface="Wingdings" panose="05000000000000000000" pitchFamily="2" charset="2"/>
              <a:buChar char="Ø"/>
            </a:pPr>
            <a:r>
              <a:rPr lang="en-IN" sz="1800" b="1" i="1" dirty="0">
                <a:solidFill>
                  <a:srgbClr val="00B050"/>
                </a:solidFill>
              </a:rPr>
              <a:t>True Positives (TP) </a:t>
            </a:r>
            <a:r>
              <a:rPr lang="en-IN" sz="1800" b="1" i="1" dirty="0"/>
              <a:t>/ </a:t>
            </a:r>
            <a:r>
              <a:rPr lang="en-IN" sz="1800" b="1" i="1" dirty="0">
                <a:solidFill>
                  <a:srgbClr val="00B0F0"/>
                </a:solidFill>
              </a:rPr>
              <a:t>True Negatives (TN) </a:t>
            </a:r>
            <a:r>
              <a:rPr lang="en-IN" sz="1800" b="1" i="1" dirty="0"/>
              <a:t>/ </a:t>
            </a:r>
            <a:r>
              <a:rPr lang="en-IN" sz="1800" b="1" i="1" dirty="0">
                <a:solidFill>
                  <a:srgbClr val="7030A0"/>
                </a:solidFill>
              </a:rPr>
              <a:t>False Positives (FP) </a:t>
            </a:r>
            <a:r>
              <a:rPr lang="en-IN" sz="1800" b="1" i="1" dirty="0"/>
              <a:t>/ </a:t>
            </a:r>
            <a:r>
              <a:rPr lang="en-IN" sz="1800" b="1" i="1" dirty="0">
                <a:solidFill>
                  <a:schemeClr val="accent4">
                    <a:lumMod val="75000"/>
                  </a:schemeClr>
                </a:solidFill>
              </a:rPr>
              <a:t>False Negatives (FN)</a:t>
            </a:r>
          </a:p>
        </p:txBody>
      </p:sp>
      <p:pic>
        <p:nvPicPr>
          <p:cNvPr id="1026" name="Picture 2">
            <a:extLst>
              <a:ext uri="{FF2B5EF4-FFF2-40B4-BE49-F238E27FC236}">
                <a16:creationId xmlns:a16="http://schemas.microsoft.com/office/drawing/2014/main" id="{FCCD66B1-20B1-47B3-BA60-9BA3D5FBC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9" y="3134360"/>
            <a:ext cx="12043121" cy="352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768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112675"/>
            <a:ext cx="10801982" cy="6387799"/>
          </a:xfrm>
        </p:spPr>
        <p:txBody>
          <a:bodyPr>
            <a:normAutofit/>
          </a:bodyPr>
          <a:lstStyle/>
          <a:p>
            <a:pPr marL="0" indent="0" algn="just">
              <a:lnSpc>
                <a:spcPct val="150000"/>
              </a:lnSpc>
              <a:buNone/>
            </a:pPr>
            <a:r>
              <a:rPr lang="en-IN" sz="2000" b="1" i="1" u="sng" dirty="0"/>
              <a:t>Accuracy / Precision / Recall(Sensitivity)  / Specificity</a:t>
            </a:r>
          </a:p>
          <a:p>
            <a:pPr algn="just">
              <a:lnSpc>
                <a:spcPct val="100000"/>
              </a:lnSpc>
            </a:pPr>
            <a:r>
              <a:rPr lang="en-US" sz="1600" b="1" u="sng" dirty="0">
                <a:solidFill>
                  <a:srgbClr val="00B050"/>
                </a:solidFill>
              </a:rPr>
              <a:t>Accuracy</a:t>
            </a:r>
            <a:r>
              <a:rPr lang="en-US" sz="1600" i="1" dirty="0">
                <a:solidFill>
                  <a:srgbClr val="00B050"/>
                </a:solidFill>
              </a:rPr>
              <a:t> is simply a ratio of correctly predicted observation to the total observations</a:t>
            </a:r>
          </a:p>
          <a:p>
            <a:pPr algn="just">
              <a:lnSpc>
                <a:spcPct val="100000"/>
              </a:lnSpc>
            </a:pPr>
            <a:r>
              <a:rPr lang="en-US" sz="1600" b="1" u="sng" dirty="0">
                <a:solidFill>
                  <a:srgbClr val="00B0F0"/>
                </a:solidFill>
              </a:rPr>
              <a:t>Precision</a:t>
            </a:r>
            <a:r>
              <a:rPr lang="en-US" sz="1600" i="1" dirty="0">
                <a:solidFill>
                  <a:srgbClr val="00B0F0"/>
                </a:solidFill>
              </a:rPr>
              <a:t> is how much were correctly classified as positive out of all positives</a:t>
            </a:r>
          </a:p>
          <a:p>
            <a:pPr algn="just">
              <a:lnSpc>
                <a:spcPct val="100000"/>
              </a:lnSpc>
            </a:pPr>
            <a:r>
              <a:rPr lang="en-US" sz="1600" b="1" u="sng" dirty="0">
                <a:solidFill>
                  <a:srgbClr val="7030A0"/>
                </a:solidFill>
              </a:rPr>
              <a:t>Recall(Sensitivi</a:t>
            </a:r>
            <a:r>
              <a:rPr lang="en-US" sz="1600" b="1" i="1" u="sng" dirty="0">
                <a:solidFill>
                  <a:srgbClr val="7030A0"/>
                </a:solidFill>
              </a:rPr>
              <a:t>ty)</a:t>
            </a:r>
            <a:r>
              <a:rPr lang="en-US" sz="1600" dirty="0">
                <a:solidFill>
                  <a:srgbClr val="7030A0"/>
                </a:solidFill>
              </a:rPr>
              <a:t> </a:t>
            </a:r>
            <a:r>
              <a:rPr lang="en-US" sz="1600" i="1" dirty="0">
                <a:solidFill>
                  <a:srgbClr val="7030A0"/>
                </a:solidFill>
              </a:rPr>
              <a:t>is the ratio between how much were correctly identified as positive to how much were actually positive</a:t>
            </a:r>
          </a:p>
          <a:p>
            <a:pPr algn="just">
              <a:lnSpc>
                <a:spcPct val="100000"/>
              </a:lnSpc>
            </a:pPr>
            <a:r>
              <a:rPr lang="en-US" sz="1600" b="1" u="sng" dirty="0">
                <a:solidFill>
                  <a:schemeClr val="accent2">
                    <a:lumMod val="75000"/>
                  </a:schemeClr>
                </a:solidFill>
              </a:rPr>
              <a:t>Specificity</a:t>
            </a:r>
            <a:r>
              <a:rPr lang="en-US" sz="1600" i="1" dirty="0">
                <a:solidFill>
                  <a:schemeClr val="accent2">
                    <a:lumMod val="75000"/>
                  </a:schemeClr>
                </a:solidFill>
              </a:rPr>
              <a:t> is the ratio between how much were correctly classified as negative to how much was actually negative</a:t>
            </a:r>
          </a:p>
          <a:p>
            <a:pPr marL="0" indent="0" algn="just">
              <a:lnSpc>
                <a:spcPct val="100000"/>
              </a:lnSpc>
              <a:buNone/>
            </a:pPr>
            <a:endParaRPr lang="en-US" sz="1800" i="1" dirty="0">
              <a:solidFill>
                <a:srgbClr val="7030A0"/>
              </a:solidFill>
            </a:endParaRPr>
          </a:p>
          <a:p>
            <a:pPr marL="0" indent="0" algn="just">
              <a:lnSpc>
                <a:spcPct val="100000"/>
              </a:lnSpc>
              <a:buNone/>
            </a:pPr>
            <a:r>
              <a:rPr lang="en-US" sz="1600" b="1" i="1" dirty="0">
                <a:solidFill>
                  <a:srgbClr val="FF0000"/>
                </a:solidFill>
              </a:rPr>
              <a:t>When to prioritize </a:t>
            </a:r>
            <a:r>
              <a:rPr lang="en-US" sz="1600" b="1" i="1" dirty="0">
                <a:solidFill>
                  <a:srgbClr val="7030A0"/>
                </a:solidFill>
              </a:rPr>
              <a:t>Recall</a:t>
            </a:r>
            <a:r>
              <a:rPr lang="en-US" sz="1600" b="1" i="1" dirty="0">
                <a:solidFill>
                  <a:srgbClr val="FF0000"/>
                </a:solidFill>
              </a:rPr>
              <a:t> over </a:t>
            </a:r>
            <a:r>
              <a:rPr lang="en-US" sz="1600" b="1" i="1" dirty="0">
                <a:solidFill>
                  <a:srgbClr val="00B0F0"/>
                </a:solidFill>
              </a:rPr>
              <a:t>Precision</a:t>
            </a:r>
            <a:r>
              <a:rPr lang="en-US" sz="1600" b="1" i="1" dirty="0">
                <a:solidFill>
                  <a:srgbClr val="FF0000"/>
                </a:solidFill>
              </a:rPr>
              <a:t>?</a:t>
            </a:r>
          </a:p>
          <a:p>
            <a:pPr algn="just">
              <a:lnSpc>
                <a:spcPct val="100000"/>
              </a:lnSpc>
            </a:pPr>
            <a:r>
              <a:rPr lang="en-US" sz="1200" b="1" dirty="0"/>
              <a:t>Recall should be optimized over precision when there is a high cost associated with a False Negative, i.e. system predicts benign when tumor is in fact malignant. </a:t>
            </a:r>
          </a:p>
          <a:p>
            <a:pPr marL="0" indent="0" algn="just">
              <a:lnSpc>
                <a:spcPct val="200000"/>
              </a:lnSpc>
              <a:buNone/>
            </a:pPr>
            <a:r>
              <a:rPr lang="en-US" sz="1600" b="1" i="1" dirty="0">
                <a:solidFill>
                  <a:srgbClr val="FF0000"/>
                </a:solidFill>
              </a:rPr>
              <a:t>When to prioritize </a:t>
            </a:r>
            <a:r>
              <a:rPr lang="en-US" sz="1600" b="1" i="1" dirty="0">
                <a:solidFill>
                  <a:srgbClr val="00B0F0"/>
                </a:solidFill>
              </a:rPr>
              <a:t>Precision</a:t>
            </a:r>
            <a:r>
              <a:rPr lang="en-US" sz="1600" b="1" i="1" dirty="0">
                <a:solidFill>
                  <a:srgbClr val="FF0000"/>
                </a:solidFill>
              </a:rPr>
              <a:t> over </a:t>
            </a:r>
            <a:r>
              <a:rPr lang="en-US" sz="1600" b="1" i="1" dirty="0">
                <a:solidFill>
                  <a:srgbClr val="7030A0"/>
                </a:solidFill>
              </a:rPr>
              <a:t>Recall</a:t>
            </a:r>
            <a:r>
              <a:rPr lang="en-US" sz="1600" b="1" i="1" dirty="0">
                <a:solidFill>
                  <a:srgbClr val="FF0000"/>
                </a:solidFill>
              </a:rPr>
              <a:t>?</a:t>
            </a:r>
          </a:p>
          <a:p>
            <a:pPr algn="just">
              <a:lnSpc>
                <a:spcPct val="100000"/>
              </a:lnSpc>
            </a:pPr>
            <a:r>
              <a:rPr lang="en-US" sz="1200" b="1" dirty="0"/>
              <a:t>Precision should be optimized over recall when there is a high cost associated with a False Positive, i.e. spam detection. </a:t>
            </a:r>
            <a:endParaRPr lang="en-IN" sz="1200" b="1" dirty="0"/>
          </a:p>
        </p:txBody>
      </p:sp>
      <p:grpSp>
        <p:nvGrpSpPr>
          <p:cNvPr id="4" name="Group 3">
            <a:extLst>
              <a:ext uri="{FF2B5EF4-FFF2-40B4-BE49-F238E27FC236}">
                <a16:creationId xmlns:a16="http://schemas.microsoft.com/office/drawing/2014/main" id="{E54DE11E-B96E-4A51-AA5C-E8FD985CA231}"/>
              </a:ext>
            </a:extLst>
          </p:cNvPr>
          <p:cNvGrpSpPr/>
          <p:nvPr/>
        </p:nvGrpSpPr>
        <p:grpSpPr>
          <a:xfrm>
            <a:off x="444464" y="4411467"/>
            <a:ext cx="11113089" cy="2040536"/>
            <a:chOff x="240711" y="4787718"/>
            <a:chExt cx="11113089" cy="2040536"/>
          </a:xfrm>
        </p:grpSpPr>
        <p:pic>
          <p:nvPicPr>
            <p:cNvPr id="7" name="Picture 6">
              <a:extLst>
                <a:ext uri="{FF2B5EF4-FFF2-40B4-BE49-F238E27FC236}">
                  <a16:creationId xmlns:a16="http://schemas.microsoft.com/office/drawing/2014/main" id="{9C34D281-F0F5-4121-AD2F-2937CB042612}"/>
                </a:ext>
              </a:extLst>
            </p:cNvPr>
            <p:cNvPicPr>
              <a:picLocks noChangeAspect="1"/>
            </p:cNvPicPr>
            <p:nvPr/>
          </p:nvPicPr>
          <p:blipFill rotWithShape="1">
            <a:blip r:embed="rId3"/>
            <a:srcRect l="5450" t="4493" r="3083" b="4638"/>
            <a:stretch/>
          </p:blipFill>
          <p:spPr>
            <a:xfrm>
              <a:off x="240711" y="4845326"/>
              <a:ext cx="2450024" cy="1754398"/>
            </a:xfrm>
            <a:prstGeom prst="rect">
              <a:avLst/>
            </a:prstGeom>
          </p:spPr>
        </p:pic>
        <p:pic>
          <p:nvPicPr>
            <p:cNvPr id="9" name="Picture 8">
              <a:extLst>
                <a:ext uri="{FF2B5EF4-FFF2-40B4-BE49-F238E27FC236}">
                  <a16:creationId xmlns:a16="http://schemas.microsoft.com/office/drawing/2014/main" id="{65321E6A-30F4-4BD8-8CCA-0F4978971D7B}"/>
                </a:ext>
              </a:extLst>
            </p:cNvPr>
            <p:cNvPicPr>
              <a:picLocks noChangeAspect="1"/>
            </p:cNvPicPr>
            <p:nvPr/>
          </p:nvPicPr>
          <p:blipFill>
            <a:blip r:embed="rId4"/>
            <a:stretch>
              <a:fillRect/>
            </a:stretch>
          </p:blipFill>
          <p:spPr>
            <a:xfrm>
              <a:off x="3007226" y="4787718"/>
              <a:ext cx="2668017" cy="1957607"/>
            </a:xfrm>
            <a:prstGeom prst="rect">
              <a:avLst/>
            </a:prstGeom>
          </p:spPr>
        </p:pic>
        <p:pic>
          <p:nvPicPr>
            <p:cNvPr id="10" name="Picture 9">
              <a:extLst>
                <a:ext uri="{FF2B5EF4-FFF2-40B4-BE49-F238E27FC236}">
                  <a16:creationId xmlns:a16="http://schemas.microsoft.com/office/drawing/2014/main" id="{BCCEC6A6-130C-452C-81C8-D5F5605705E9}"/>
                </a:ext>
              </a:extLst>
            </p:cNvPr>
            <p:cNvPicPr>
              <a:picLocks noChangeAspect="1"/>
            </p:cNvPicPr>
            <p:nvPr/>
          </p:nvPicPr>
          <p:blipFill>
            <a:blip r:embed="rId5"/>
            <a:stretch>
              <a:fillRect/>
            </a:stretch>
          </p:blipFill>
          <p:spPr>
            <a:xfrm>
              <a:off x="5819227" y="4944717"/>
              <a:ext cx="2820205" cy="1823964"/>
            </a:xfrm>
            <a:prstGeom prst="rect">
              <a:avLst/>
            </a:prstGeom>
          </p:spPr>
        </p:pic>
        <p:pic>
          <p:nvPicPr>
            <p:cNvPr id="12" name="Picture 11">
              <a:extLst>
                <a:ext uri="{FF2B5EF4-FFF2-40B4-BE49-F238E27FC236}">
                  <a16:creationId xmlns:a16="http://schemas.microsoft.com/office/drawing/2014/main" id="{AE1D49F4-63E9-4E6B-87A9-263666C199A7}"/>
                </a:ext>
              </a:extLst>
            </p:cNvPr>
            <p:cNvPicPr>
              <a:picLocks noChangeAspect="1"/>
            </p:cNvPicPr>
            <p:nvPr/>
          </p:nvPicPr>
          <p:blipFill>
            <a:blip r:embed="rId6"/>
            <a:stretch>
              <a:fillRect/>
            </a:stretch>
          </p:blipFill>
          <p:spPr>
            <a:xfrm>
              <a:off x="8956514" y="4989272"/>
              <a:ext cx="2397286" cy="1838982"/>
            </a:xfrm>
            <a:prstGeom prst="rect">
              <a:avLst/>
            </a:prstGeom>
          </p:spPr>
        </p:pic>
      </p:grpSp>
    </p:spTree>
    <p:extLst>
      <p:ext uri="{BB962C8B-B14F-4D97-AF65-F5344CB8AC3E}">
        <p14:creationId xmlns:p14="http://schemas.microsoft.com/office/powerpoint/2010/main" val="3898034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274881"/>
            <a:ext cx="10801982" cy="6225593"/>
          </a:xfrm>
        </p:spPr>
        <p:txBody>
          <a:bodyPr>
            <a:normAutofit fontScale="92500" lnSpcReduction="10000"/>
          </a:bodyPr>
          <a:lstStyle/>
          <a:p>
            <a:pPr marL="0" indent="0" algn="just">
              <a:lnSpc>
                <a:spcPct val="150000"/>
              </a:lnSpc>
              <a:buNone/>
            </a:pPr>
            <a:r>
              <a:rPr lang="en-IN" sz="2000" b="1" i="1" u="sng" dirty="0"/>
              <a:t>F1 Score</a:t>
            </a:r>
          </a:p>
          <a:p>
            <a:pPr algn="just">
              <a:lnSpc>
                <a:spcPct val="150000"/>
              </a:lnSpc>
            </a:pPr>
            <a:r>
              <a:rPr lang="en-US" sz="1600" dirty="0"/>
              <a:t>It’s a measure much better than Accuracy.</a:t>
            </a:r>
          </a:p>
          <a:p>
            <a:pPr algn="just">
              <a:lnSpc>
                <a:spcPct val="150000"/>
              </a:lnSpc>
            </a:pPr>
            <a:r>
              <a:rPr lang="en-US" sz="1600" dirty="0"/>
              <a:t>Both Precision and Recall are very important, instead of trying on balancing out, we compute harmonic mean i.e. F1 Score</a:t>
            </a:r>
          </a:p>
          <a:p>
            <a:pPr algn="just">
              <a:lnSpc>
                <a:spcPct val="150000"/>
              </a:lnSpc>
            </a:pPr>
            <a:r>
              <a:rPr lang="en-US" sz="1600" dirty="0"/>
              <a:t>Generally, we aim for a good F1-score and that would be indicative of a good Precision and a good Recall value as well.</a:t>
            </a:r>
          </a:p>
          <a:p>
            <a:pPr marL="0" indent="0" algn="just">
              <a:lnSpc>
                <a:spcPct val="150000"/>
              </a:lnSpc>
              <a:buNone/>
            </a:pPr>
            <a:endParaRPr lang="en-US" sz="1600" dirty="0"/>
          </a:p>
          <a:p>
            <a:pPr marL="0" indent="0" algn="just">
              <a:lnSpc>
                <a:spcPct val="150000"/>
              </a:lnSpc>
              <a:buNone/>
            </a:pPr>
            <a:r>
              <a:rPr lang="en-IN" sz="2000" b="1" i="1" u="sng" dirty="0"/>
              <a:t>ROC Curves &amp; Precision-Recall Curves</a:t>
            </a:r>
          </a:p>
          <a:p>
            <a:pPr algn="just">
              <a:lnSpc>
                <a:spcPct val="150000"/>
              </a:lnSpc>
            </a:pPr>
            <a:r>
              <a:rPr lang="en-US" sz="1600" dirty="0"/>
              <a:t>Along with the above terms, there are more values we can calculate from the confusion matrix.</a:t>
            </a:r>
          </a:p>
          <a:p>
            <a:pPr algn="just">
              <a:lnSpc>
                <a:spcPct val="150000"/>
              </a:lnSpc>
            </a:pPr>
            <a:r>
              <a:rPr lang="en-US" sz="1600" dirty="0"/>
              <a:t>When it comes to classification problems, we need to count on </a:t>
            </a:r>
          </a:p>
          <a:p>
            <a:pPr lvl="1" algn="just">
              <a:lnSpc>
                <a:spcPct val="150000"/>
              </a:lnSpc>
              <a:buFont typeface="+mj-lt"/>
              <a:buAutoNum type="arabicPeriod"/>
            </a:pPr>
            <a:r>
              <a:rPr lang="en-US" sz="1400" b="1" i="1" dirty="0"/>
              <a:t>AUC(Area Under the Curve)-ROC (Receiver Operating Characteristic) curve</a:t>
            </a:r>
          </a:p>
          <a:p>
            <a:pPr lvl="1" algn="just">
              <a:lnSpc>
                <a:spcPct val="150000"/>
              </a:lnSpc>
              <a:buFont typeface="+mj-lt"/>
              <a:buAutoNum type="arabicPeriod"/>
            </a:pPr>
            <a:r>
              <a:rPr lang="en-US" sz="1400" b="1" i="1" dirty="0"/>
              <a:t>PRC (Precision-Recall) curve</a:t>
            </a:r>
          </a:p>
          <a:p>
            <a:pPr algn="just">
              <a:lnSpc>
                <a:spcPct val="150000"/>
              </a:lnSpc>
            </a:pPr>
            <a:r>
              <a:rPr lang="en-US" sz="1600" dirty="0"/>
              <a:t>ROC is the plot between the TPR(y-axis) and FPR(x-axis)</a:t>
            </a:r>
          </a:p>
          <a:p>
            <a:pPr lvl="1" algn="just">
              <a:lnSpc>
                <a:spcPct val="150000"/>
              </a:lnSpc>
              <a:buFont typeface="+mj-lt"/>
              <a:buAutoNum type="arabicPeriod"/>
            </a:pPr>
            <a:r>
              <a:rPr lang="en-US" sz="1400" b="1" i="1" dirty="0"/>
              <a:t>False Positive Rate (FPR):</a:t>
            </a:r>
            <a:r>
              <a:rPr lang="en-US" sz="1400" i="1" dirty="0"/>
              <a:t> </a:t>
            </a:r>
            <a:r>
              <a:rPr lang="en-US" sz="1400" dirty="0"/>
              <a:t>is the ratio of the False Positives to the Actual number of Negatives</a:t>
            </a:r>
          </a:p>
          <a:p>
            <a:pPr lvl="1" algn="just">
              <a:lnSpc>
                <a:spcPct val="150000"/>
              </a:lnSpc>
              <a:buFont typeface="+mj-lt"/>
              <a:buAutoNum type="arabicPeriod"/>
            </a:pPr>
            <a:r>
              <a:rPr lang="en-US" sz="1400" b="1" i="1" dirty="0"/>
              <a:t>True Negative Rate (TNR) or the Specificity:</a:t>
            </a:r>
            <a:r>
              <a:rPr lang="en-US" sz="1400" dirty="0"/>
              <a:t> is the ratio of the True Negatives and the Actual Number of Negatives.  If ‘X’ is FPR, then </a:t>
            </a:r>
            <a:r>
              <a:rPr lang="en-IN" sz="1400" dirty="0"/>
              <a:t>TNR = 1 – FPR</a:t>
            </a:r>
            <a:endParaRPr lang="en-US" sz="1400" dirty="0"/>
          </a:p>
          <a:p>
            <a:pPr algn="just">
              <a:lnSpc>
                <a:spcPct val="150000"/>
              </a:lnSpc>
            </a:pPr>
            <a:r>
              <a:rPr lang="en-US" sz="1600" dirty="0"/>
              <a:t>Precision-Recall Curve (PRC) is a direct representation of the precision(y-axis) and the recall(x-axis)</a:t>
            </a:r>
          </a:p>
        </p:txBody>
      </p:sp>
      <p:pic>
        <p:nvPicPr>
          <p:cNvPr id="6" name="Picture 5">
            <a:extLst>
              <a:ext uri="{FF2B5EF4-FFF2-40B4-BE49-F238E27FC236}">
                <a16:creationId xmlns:a16="http://schemas.microsoft.com/office/drawing/2014/main" id="{781FE146-B5F0-4D0B-974E-4D376B21C08C}"/>
              </a:ext>
            </a:extLst>
          </p:cNvPr>
          <p:cNvPicPr>
            <a:picLocks noChangeAspect="1"/>
          </p:cNvPicPr>
          <p:nvPr/>
        </p:nvPicPr>
        <p:blipFill>
          <a:blip r:embed="rId3"/>
          <a:stretch>
            <a:fillRect/>
          </a:stretch>
        </p:blipFill>
        <p:spPr>
          <a:xfrm>
            <a:off x="5329324" y="742261"/>
            <a:ext cx="3327673" cy="581832"/>
          </a:xfrm>
          <a:prstGeom prst="rect">
            <a:avLst/>
          </a:prstGeom>
        </p:spPr>
      </p:pic>
      <p:pic>
        <p:nvPicPr>
          <p:cNvPr id="5" name="Picture 4">
            <a:extLst>
              <a:ext uri="{FF2B5EF4-FFF2-40B4-BE49-F238E27FC236}">
                <a16:creationId xmlns:a16="http://schemas.microsoft.com/office/drawing/2014/main" id="{54B85B38-EE20-48BD-B97F-F1C5A24FBBDA}"/>
              </a:ext>
            </a:extLst>
          </p:cNvPr>
          <p:cNvPicPr>
            <a:picLocks noChangeAspect="1"/>
          </p:cNvPicPr>
          <p:nvPr/>
        </p:nvPicPr>
        <p:blipFill>
          <a:blip r:embed="rId4"/>
          <a:stretch>
            <a:fillRect/>
          </a:stretch>
        </p:blipFill>
        <p:spPr>
          <a:xfrm>
            <a:off x="8801296" y="3083996"/>
            <a:ext cx="2731301" cy="2347708"/>
          </a:xfrm>
          <a:prstGeom prst="rect">
            <a:avLst/>
          </a:prstGeom>
        </p:spPr>
      </p:pic>
    </p:spTree>
    <p:extLst>
      <p:ext uri="{BB962C8B-B14F-4D97-AF65-F5344CB8AC3E}">
        <p14:creationId xmlns:p14="http://schemas.microsoft.com/office/powerpoint/2010/main" val="1921592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grpSp>
        <p:nvGrpSpPr>
          <p:cNvPr id="4" name="Group 3">
            <a:extLst>
              <a:ext uri="{FF2B5EF4-FFF2-40B4-BE49-F238E27FC236}">
                <a16:creationId xmlns:a16="http://schemas.microsoft.com/office/drawing/2014/main" id="{EF10BC69-102F-46A5-95F0-0300D0CD1EA7}"/>
              </a:ext>
            </a:extLst>
          </p:cNvPr>
          <p:cNvGrpSpPr/>
          <p:nvPr/>
        </p:nvGrpSpPr>
        <p:grpSpPr>
          <a:xfrm>
            <a:off x="230004" y="925619"/>
            <a:ext cx="11731993" cy="5090141"/>
            <a:chOff x="79813" y="985821"/>
            <a:chExt cx="11932672" cy="5013110"/>
          </a:xfrm>
        </p:grpSpPr>
        <p:pic>
          <p:nvPicPr>
            <p:cNvPr id="11" name="Picture 10">
              <a:extLst>
                <a:ext uri="{FF2B5EF4-FFF2-40B4-BE49-F238E27FC236}">
                  <a16:creationId xmlns:a16="http://schemas.microsoft.com/office/drawing/2014/main" id="{49FD785D-F7D5-425B-B39D-66BFF7DA26B9}"/>
                </a:ext>
              </a:extLst>
            </p:cNvPr>
            <p:cNvPicPr>
              <a:picLocks noChangeAspect="1"/>
            </p:cNvPicPr>
            <p:nvPr/>
          </p:nvPicPr>
          <p:blipFill>
            <a:blip r:embed="rId3"/>
            <a:stretch>
              <a:fillRect/>
            </a:stretch>
          </p:blipFill>
          <p:spPr>
            <a:xfrm>
              <a:off x="274880" y="985821"/>
              <a:ext cx="11737605" cy="5013110"/>
            </a:xfrm>
            <a:prstGeom prst="rect">
              <a:avLst/>
            </a:prstGeom>
          </p:spPr>
        </p:pic>
        <p:sp>
          <p:nvSpPr>
            <p:cNvPr id="3" name="TextBox 2">
              <a:extLst>
                <a:ext uri="{FF2B5EF4-FFF2-40B4-BE49-F238E27FC236}">
                  <a16:creationId xmlns:a16="http://schemas.microsoft.com/office/drawing/2014/main" id="{AEB7384C-9781-454F-89C0-21D307EE1101}"/>
                </a:ext>
              </a:extLst>
            </p:cNvPr>
            <p:cNvSpPr txBox="1"/>
            <p:nvPr/>
          </p:nvSpPr>
          <p:spPr>
            <a:xfrm rot="16200000">
              <a:off x="-161291" y="5471761"/>
              <a:ext cx="768274" cy="286066"/>
            </a:xfrm>
            <a:prstGeom prst="rect">
              <a:avLst/>
            </a:prstGeom>
            <a:noFill/>
          </p:spPr>
          <p:txBody>
            <a:bodyPr wrap="none" rtlCol="0">
              <a:spAutoFit/>
            </a:bodyPr>
            <a:lstStyle/>
            <a:p>
              <a:r>
                <a:rPr lang="en-US" sz="1200" b="1" dirty="0"/>
                <a:t>Predicted</a:t>
              </a:r>
              <a:endParaRPr lang="en-IN" sz="1200" b="1" dirty="0"/>
            </a:p>
          </p:txBody>
        </p:sp>
        <p:sp>
          <p:nvSpPr>
            <p:cNvPr id="5" name="TextBox 4">
              <a:extLst>
                <a:ext uri="{FF2B5EF4-FFF2-40B4-BE49-F238E27FC236}">
                  <a16:creationId xmlns:a16="http://schemas.microsoft.com/office/drawing/2014/main" id="{6ECEE621-BDA9-4FA2-B5C1-53FB673DC485}"/>
                </a:ext>
              </a:extLst>
            </p:cNvPr>
            <p:cNvSpPr txBox="1"/>
            <p:nvPr/>
          </p:nvSpPr>
          <p:spPr>
            <a:xfrm>
              <a:off x="1487506" y="5028900"/>
              <a:ext cx="611202" cy="268220"/>
            </a:xfrm>
            <a:prstGeom prst="rect">
              <a:avLst/>
            </a:prstGeom>
            <a:noFill/>
          </p:spPr>
          <p:txBody>
            <a:bodyPr wrap="none" rtlCol="0">
              <a:spAutoFit/>
            </a:bodyPr>
            <a:lstStyle/>
            <a:p>
              <a:r>
                <a:rPr lang="en-US" sz="1200" b="1" dirty="0"/>
                <a:t>Actual</a:t>
              </a:r>
              <a:endParaRPr lang="en-IN" sz="1200" b="1" dirty="0"/>
            </a:p>
          </p:txBody>
        </p:sp>
      </p:grpSp>
    </p:spTree>
    <p:extLst>
      <p:ext uri="{BB962C8B-B14F-4D97-AF65-F5344CB8AC3E}">
        <p14:creationId xmlns:p14="http://schemas.microsoft.com/office/powerpoint/2010/main" val="4120273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Evaluation Metrics for NLP/Text Generation Models</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199" y="745388"/>
            <a:ext cx="11004121" cy="5885414"/>
          </a:xfrm>
        </p:spPr>
        <p:txBody>
          <a:bodyPr>
            <a:normAutofit lnSpcReduction="10000"/>
          </a:bodyPr>
          <a:lstStyle/>
          <a:p>
            <a:r>
              <a:rPr lang="en-IN" sz="1300" b="1" dirty="0">
                <a:solidFill>
                  <a:srgbClr val="0070C0"/>
                </a:solidFill>
              </a:rPr>
              <a:t>Similarity Metrics (</a:t>
            </a:r>
            <a:r>
              <a:rPr lang="en-IN" sz="1300" b="1" i="1" dirty="0">
                <a:solidFill>
                  <a:srgbClr val="0070C0"/>
                </a:solidFill>
              </a:rPr>
              <a:t>Cosine, Jaccard, etc…)</a:t>
            </a:r>
          </a:p>
          <a:p>
            <a:r>
              <a:rPr lang="en-IN" sz="1300" b="1" dirty="0">
                <a:solidFill>
                  <a:srgbClr val="0070C0"/>
                </a:solidFill>
              </a:rPr>
              <a:t>Word Error Rate</a:t>
            </a:r>
          </a:p>
          <a:p>
            <a:r>
              <a:rPr lang="en-IN" sz="1300" b="1" dirty="0">
                <a:solidFill>
                  <a:srgbClr val="0070C0"/>
                </a:solidFill>
              </a:rPr>
              <a:t>BLEU (Bilingual Evaluation Understudy) Score</a:t>
            </a:r>
          </a:p>
          <a:p>
            <a:pPr lvl="1">
              <a:buFont typeface="Wingdings" panose="05000000000000000000" pitchFamily="2" charset="2"/>
              <a:buChar char="Ø"/>
            </a:pPr>
            <a:r>
              <a:rPr lang="en-US" sz="1300" i="1" dirty="0"/>
              <a:t>used to compare models in the NLG domain i.e. used to evaluate translations from one language to another</a:t>
            </a:r>
          </a:p>
          <a:p>
            <a:pPr lvl="1">
              <a:buFont typeface="Wingdings" panose="05000000000000000000" pitchFamily="2" charset="2"/>
              <a:buChar char="Ø"/>
            </a:pPr>
            <a:r>
              <a:rPr lang="en-US" sz="1300" i="1" dirty="0"/>
              <a:t>is a </a:t>
            </a:r>
            <a:r>
              <a:rPr lang="en-US" sz="1300" b="1" i="1" dirty="0"/>
              <a:t>PRECISION</a:t>
            </a:r>
            <a:r>
              <a:rPr lang="en-US" sz="1300" i="1" dirty="0"/>
              <a:t> focused metric that calculates overlap of the reference and generated texts</a:t>
            </a:r>
            <a:endParaRPr lang="en-IN" sz="1300" i="1" dirty="0"/>
          </a:p>
          <a:p>
            <a:r>
              <a:rPr lang="en-IN" sz="1300" b="1" dirty="0">
                <a:solidFill>
                  <a:srgbClr val="0070C0"/>
                </a:solidFill>
              </a:rPr>
              <a:t>Rouge (Recall Oriented Understudy for </a:t>
            </a:r>
            <a:r>
              <a:rPr lang="en-IN" sz="1300" b="1" dirty="0" err="1">
                <a:solidFill>
                  <a:srgbClr val="0070C0"/>
                </a:solidFill>
              </a:rPr>
              <a:t>Gisting</a:t>
            </a:r>
            <a:r>
              <a:rPr lang="en-IN" sz="1300" b="1" dirty="0">
                <a:solidFill>
                  <a:srgbClr val="0070C0"/>
                </a:solidFill>
              </a:rPr>
              <a:t> Evaluation)</a:t>
            </a:r>
          </a:p>
          <a:p>
            <a:pPr lvl="1">
              <a:buFont typeface="Wingdings" panose="05000000000000000000" pitchFamily="2" charset="2"/>
              <a:buChar char="Ø"/>
            </a:pPr>
            <a:r>
              <a:rPr lang="en-US" sz="1300" i="1" dirty="0"/>
              <a:t>used to compare models in the NLG domain i.e. used to evaluate translations from one language to another</a:t>
            </a:r>
          </a:p>
          <a:p>
            <a:pPr lvl="1">
              <a:buFont typeface="Wingdings" panose="05000000000000000000" pitchFamily="2" charset="2"/>
              <a:buChar char="Ø"/>
            </a:pPr>
            <a:r>
              <a:rPr lang="en-US" sz="1300" i="1" dirty="0"/>
              <a:t>is a </a:t>
            </a:r>
            <a:r>
              <a:rPr lang="en-US" sz="1300" b="1" i="1" dirty="0"/>
              <a:t>RECALL</a:t>
            </a:r>
            <a:r>
              <a:rPr lang="en-US" sz="1300" i="1" dirty="0"/>
              <a:t> focused metric that calculates overlap of the reference and generated texts</a:t>
            </a:r>
            <a:endParaRPr lang="en-IN" sz="1300" i="1" dirty="0"/>
          </a:p>
          <a:p>
            <a:r>
              <a:rPr lang="en-IN" sz="1300" b="1" dirty="0">
                <a:solidFill>
                  <a:srgbClr val="0070C0"/>
                </a:solidFill>
              </a:rPr>
              <a:t>Perplexity</a:t>
            </a:r>
          </a:p>
          <a:p>
            <a:pPr lvl="1">
              <a:buFont typeface="Wingdings" panose="05000000000000000000" pitchFamily="2" charset="2"/>
              <a:buChar char="Ø"/>
            </a:pPr>
            <a:r>
              <a:rPr lang="en-US" sz="1300" i="1" dirty="0"/>
              <a:t>a commonly used metric for evaluating the efficacy of generative models</a:t>
            </a:r>
          </a:p>
          <a:p>
            <a:pPr lvl="1">
              <a:buFont typeface="Wingdings" panose="05000000000000000000" pitchFamily="2" charset="2"/>
              <a:buChar char="Ø"/>
            </a:pPr>
            <a:r>
              <a:rPr lang="en-US" sz="1300" i="1" dirty="0"/>
              <a:t>is used as a measure of probability for a sentence to be produced by the model trained on a dataset</a:t>
            </a:r>
          </a:p>
          <a:p>
            <a:pPr lvl="1">
              <a:buFont typeface="Wingdings" panose="05000000000000000000" pitchFamily="2" charset="2"/>
              <a:buChar char="Ø"/>
            </a:pPr>
            <a:r>
              <a:rPr lang="en-US" sz="1300" i="1" dirty="0"/>
              <a:t>lower the perplexity value, the better the model</a:t>
            </a:r>
            <a:endParaRPr lang="en-IN" sz="1300" i="1" dirty="0"/>
          </a:p>
          <a:p>
            <a:r>
              <a:rPr lang="en-IN" sz="1300" b="1" dirty="0">
                <a:solidFill>
                  <a:srgbClr val="0070C0"/>
                </a:solidFill>
              </a:rPr>
              <a:t>Latent Semantic Analysis (LSA)</a:t>
            </a:r>
          </a:p>
          <a:p>
            <a:pPr lvl="1">
              <a:buFont typeface="Wingdings" panose="05000000000000000000" pitchFamily="2" charset="2"/>
              <a:buChar char="Ø"/>
            </a:pPr>
            <a:r>
              <a:rPr lang="en-US" sz="1300" i="1" dirty="0"/>
              <a:t>is used to calculate the semantic similarity of two texts based on the words they both contain</a:t>
            </a:r>
          </a:p>
          <a:p>
            <a:pPr lvl="1">
              <a:buFont typeface="Wingdings" panose="05000000000000000000" pitchFamily="2" charset="2"/>
              <a:buChar char="Ø"/>
            </a:pPr>
            <a:r>
              <a:rPr lang="en-US" sz="1300" i="1" dirty="0"/>
              <a:t>uses word co-occurrence counts from a large corpus, that is pre-computed</a:t>
            </a:r>
          </a:p>
          <a:p>
            <a:pPr lvl="1">
              <a:buFont typeface="Wingdings" panose="05000000000000000000" pitchFamily="2" charset="2"/>
              <a:buChar char="Ø"/>
            </a:pPr>
            <a:r>
              <a:rPr lang="en-US" sz="1300" i="1" dirty="0"/>
              <a:t>doesn’t look much into word choice variation as much </a:t>
            </a:r>
            <a:r>
              <a:rPr lang="en-US" sz="1300" i="1" dirty="0" err="1"/>
              <a:t>i.e</a:t>
            </a:r>
            <a:r>
              <a:rPr lang="en-US" sz="1300" i="1" dirty="0"/>
              <a:t> this metric is lenient on “good” and “nice”, whereas rouge and bleu would not be</a:t>
            </a:r>
            <a:endParaRPr lang="en-IN" sz="1300" i="1" dirty="0"/>
          </a:p>
          <a:p>
            <a:r>
              <a:rPr lang="en-IN" sz="1300" b="1" dirty="0">
                <a:solidFill>
                  <a:srgbClr val="0070C0"/>
                </a:solidFill>
              </a:rPr>
              <a:t>METEOR (Metric for Evaluation of Translation with Explicit Ordering)</a:t>
            </a:r>
          </a:p>
          <a:p>
            <a:pPr lvl="1">
              <a:buFont typeface="Wingdings" panose="05000000000000000000" pitchFamily="2" charset="2"/>
              <a:buChar char="Ø"/>
            </a:pPr>
            <a:r>
              <a:rPr lang="en-US" sz="1300" i="1" dirty="0"/>
              <a:t>is an uncommon metric that works on word alignments</a:t>
            </a:r>
          </a:p>
          <a:p>
            <a:pPr lvl="1">
              <a:buFont typeface="Wingdings" panose="05000000000000000000" pitchFamily="2" charset="2"/>
              <a:buChar char="Ø"/>
            </a:pPr>
            <a:r>
              <a:rPr lang="en-US" sz="1300" i="1" dirty="0"/>
              <a:t>computes one to one mapping of words in generated and reference texts</a:t>
            </a:r>
          </a:p>
          <a:p>
            <a:pPr lvl="1">
              <a:buFont typeface="Wingdings" panose="05000000000000000000" pitchFamily="2" charset="2"/>
              <a:buChar char="Ø"/>
            </a:pPr>
            <a:r>
              <a:rPr lang="en-US" sz="1300" i="1" dirty="0"/>
              <a:t>is a relatively lesser used metric in NLG, especially since the take-off of deep learning models</a:t>
            </a:r>
            <a:endParaRPr lang="en-IN" sz="1300" i="1" dirty="0"/>
          </a:p>
          <a:p>
            <a:r>
              <a:rPr lang="en-IN" sz="1300" b="1" dirty="0">
                <a:solidFill>
                  <a:srgbClr val="0070C0"/>
                </a:solidFill>
              </a:rPr>
              <a:t>TER (Translation Edit Rate)</a:t>
            </a:r>
          </a:p>
          <a:p>
            <a:pPr lvl="1">
              <a:buFont typeface="Wingdings" panose="05000000000000000000" pitchFamily="2" charset="2"/>
              <a:buChar char="Ø"/>
            </a:pPr>
            <a:r>
              <a:rPr lang="en-US" sz="1300" i="1" dirty="0"/>
              <a:t>works on the principle of conversion of the generated text to the target text</a:t>
            </a:r>
          </a:p>
          <a:p>
            <a:pPr lvl="1">
              <a:buFont typeface="Wingdings" panose="05000000000000000000" pitchFamily="2" charset="2"/>
              <a:buChar char="Ø"/>
            </a:pPr>
            <a:r>
              <a:rPr lang="en-US" sz="1300" i="1" dirty="0"/>
              <a:t>is a measurement of the absolute dissimilarity between the strings by counting the number of operations required to transform one string into another</a:t>
            </a:r>
          </a:p>
          <a:p>
            <a:endParaRPr lang="en-US" sz="1800" dirty="0"/>
          </a:p>
          <a:p>
            <a:endParaRPr lang="en-IN" sz="1800" dirty="0"/>
          </a:p>
        </p:txBody>
      </p:sp>
    </p:spTree>
    <p:extLst>
      <p:ext uri="{BB962C8B-B14F-4D97-AF65-F5344CB8AC3E}">
        <p14:creationId xmlns:p14="http://schemas.microsoft.com/office/powerpoint/2010/main" val="288165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History of NLP</a:t>
            </a:r>
            <a:endParaRPr lang="en-IN" sz="3600" b="1" u="sng" dirty="0">
              <a:latin typeface="Agency FB" panose="020B0503020202020204" pitchFamily="34" charset="0"/>
            </a:endParaRPr>
          </a:p>
        </p:txBody>
      </p:sp>
      <p:grpSp>
        <p:nvGrpSpPr>
          <p:cNvPr id="8" name="Group 7">
            <a:extLst>
              <a:ext uri="{FF2B5EF4-FFF2-40B4-BE49-F238E27FC236}">
                <a16:creationId xmlns:a16="http://schemas.microsoft.com/office/drawing/2014/main" id="{2AA37701-7A7D-4D77-BFB5-564C0CE89547}"/>
              </a:ext>
            </a:extLst>
          </p:cNvPr>
          <p:cNvGrpSpPr/>
          <p:nvPr/>
        </p:nvGrpSpPr>
        <p:grpSpPr>
          <a:xfrm>
            <a:off x="151585" y="1295808"/>
            <a:ext cx="11888829" cy="2616267"/>
            <a:chOff x="-803563" y="2682188"/>
            <a:chExt cx="14041988" cy="2427898"/>
          </a:xfrm>
        </p:grpSpPr>
        <p:pic>
          <p:nvPicPr>
            <p:cNvPr id="6146" name="Picture 2" descr="Image for post">
              <a:extLst>
                <a:ext uri="{FF2B5EF4-FFF2-40B4-BE49-F238E27FC236}">
                  <a16:creationId xmlns:a16="http://schemas.microsoft.com/office/drawing/2014/main" id="{DA902C8C-E5D2-41A4-B2FC-59D7D3572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924" y="2682188"/>
              <a:ext cx="7908501" cy="24230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for post">
              <a:extLst>
                <a:ext uri="{FF2B5EF4-FFF2-40B4-BE49-F238E27FC236}">
                  <a16:creationId xmlns:a16="http://schemas.microsoft.com/office/drawing/2014/main" id="{2DB6CE98-55B4-45DF-87E5-869F2E30B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63" y="2687078"/>
              <a:ext cx="6055549" cy="24230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7D986EE-3BA3-4C31-BF79-409D270707D6}"/>
                </a:ext>
              </a:extLst>
            </p:cNvPr>
            <p:cNvCxnSpPr/>
            <p:nvPr/>
          </p:nvCxnSpPr>
          <p:spPr>
            <a:xfrm flipH="1">
              <a:off x="4562220" y="3879022"/>
              <a:ext cx="914400"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10" name="Picture 9">
            <a:extLst>
              <a:ext uri="{FF2B5EF4-FFF2-40B4-BE49-F238E27FC236}">
                <a16:creationId xmlns:a16="http://schemas.microsoft.com/office/drawing/2014/main" id="{86E83F84-572E-411E-B154-2DB5F6722B69}"/>
              </a:ext>
            </a:extLst>
          </p:cNvPr>
          <p:cNvPicPr>
            <a:picLocks noChangeAspect="1"/>
          </p:cNvPicPr>
          <p:nvPr/>
        </p:nvPicPr>
        <p:blipFill>
          <a:blip r:embed="rId5"/>
          <a:stretch>
            <a:fillRect/>
          </a:stretch>
        </p:blipFill>
        <p:spPr>
          <a:xfrm>
            <a:off x="775891" y="4272501"/>
            <a:ext cx="10734828" cy="2097382"/>
          </a:xfrm>
          <a:prstGeom prst="rect">
            <a:avLst/>
          </a:prstGeom>
        </p:spPr>
      </p:pic>
    </p:spTree>
    <p:extLst>
      <p:ext uri="{BB962C8B-B14F-4D97-AF65-F5344CB8AC3E}">
        <p14:creationId xmlns:p14="http://schemas.microsoft.com/office/powerpoint/2010/main" val="987762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endParaRPr lang="en-IN" sz="1800" dirty="0"/>
          </a:p>
        </p:txBody>
      </p:sp>
    </p:spTree>
    <p:extLst>
      <p:ext uri="{BB962C8B-B14F-4D97-AF65-F5344CB8AC3E}">
        <p14:creationId xmlns:p14="http://schemas.microsoft.com/office/powerpoint/2010/main" val="3423723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r>
              <a:rPr lang="en-IN" sz="1800" dirty="0">
                <a:hlinkClick r:id="rId2"/>
              </a:rPr>
              <a:t>https://www.kaggle.com/sudalairajkumar/getting-started-with-text-preprocessing</a:t>
            </a:r>
            <a:endParaRPr lang="en-IN" sz="1800" dirty="0"/>
          </a:p>
          <a:p>
            <a:r>
              <a:rPr lang="en-IN" sz="1800" dirty="0">
                <a:hlinkClick r:id="rId3"/>
              </a:rPr>
              <a:t>https://www.kaggle.com/saxinou/nlp-01-preprocessing-data</a:t>
            </a:r>
            <a:endParaRPr lang="en-IN" sz="1800" dirty="0"/>
          </a:p>
          <a:p>
            <a:endParaRPr lang="en-IN" sz="1800" dirty="0"/>
          </a:p>
          <a:p>
            <a:endParaRPr lang="en-IN" sz="1800" dirty="0"/>
          </a:p>
          <a:p>
            <a:r>
              <a:rPr lang="en-IN" sz="1800" dirty="0"/>
              <a:t>Bag of words &amp; </a:t>
            </a:r>
            <a:r>
              <a:rPr lang="en-IN" sz="1800" dirty="0" err="1"/>
              <a:t>tf</a:t>
            </a:r>
            <a:r>
              <a:rPr lang="en-IN" sz="1800" dirty="0"/>
              <a:t>-IDF</a:t>
            </a:r>
          </a:p>
          <a:p>
            <a:pPr lvl="1"/>
            <a:r>
              <a:rPr lang="en-IN" sz="1400" dirty="0">
                <a:hlinkClick r:id="rId4"/>
              </a:rPr>
              <a:t>https://www.mygreatlearning.com/blog/bag-of-words/</a:t>
            </a:r>
            <a:endParaRPr lang="en-IN" sz="1400" dirty="0"/>
          </a:p>
          <a:p>
            <a:pPr lvl="1"/>
            <a:r>
              <a:rPr lang="en-IN" sz="1400" dirty="0">
                <a:hlinkClick r:id="rId5"/>
              </a:rPr>
              <a:t>https://www.analyticsvidhya.com/blog/2020/02/quick-introduction-bag-of-words-bow-tf-idf/</a:t>
            </a:r>
            <a:endParaRPr lang="en-IN" sz="1400" dirty="0"/>
          </a:p>
          <a:p>
            <a:pPr lvl="1"/>
            <a:endParaRPr lang="en-IN" sz="1400" dirty="0"/>
          </a:p>
        </p:txBody>
      </p:sp>
    </p:spTree>
    <p:extLst>
      <p:ext uri="{BB962C8B-B14F-4D97-AF65-F5344CB8AC3E}">
        <p14:creationId xmlns:p14="http://schemas.microsoft.com/office/powerpoint/2010/main" val="2845018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err="1">
                <a:latin typeface="Agency FB" panose="020B0503020202020204" pitchFamily="34" charset="0"/>
              </a:rPr>
              <a:t>tf-idf</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r>
              <a:rPr lang="en-IN" sz="1800" dirty="0">
                <a:hlinkClick r:id="rId2"/>
              </a:rPr>
              <a:t>https://monkeylearn.com/blog/what-is-tf-idf/</a:t>
            </a:r>
            <a:endParaRPr lang="en-IN" sz="1800" dirty="0"/>
          </a:p>
          <a:p>
            <a:r>
              <a:rPr lang="en-IN" sz="1800" dirty="0">
                <a:hlinkClick r:id="rId3"/>
              </a:rPr>
              <a:t>https://towardsdatascience.com/natural-language-processing-feature-engineering-using-tf-idf-e8b9d00e7e76</a:t>
            </a:r>
            <a:endParaRPr lang="en-IN" sz="1800" dirty="0"/>
          </a:p>
          <a:p>
            <a:r>
              <a:rPr lang="en-IN" sz="1800" dirty="0">
                <a:hlinkClick r:id="rId4"/>
              </a:rPr>
              <a:t>https://medium.com/analytics-vidhya/tf-idf-term-frequency-technique-easiest-explanation-for-text-classification-in-nlp-with-code-8ca3912e58c3</a:t>
            </a:r>
            <a:endParaRPr lang="en-IN" sz="1800" dirty="0"/>
          </a:p>
          <a:p>
            <a:r>
              <a:rPr lang="en-IN" sz="1800" dirty="0">
                <a:hlinkClick r:id="rId5"/>
              </a:rPr>
              <a:t>https://stackabuse.com/python-for-nlp-creating-tf-idf-model-from-scratch/</a:t>
            </a:r>
            <a:endParaRPr lang="en-IN" sz="1800" dirty="0"/>
          </a:p>
          <a:p>
            <a:endParaRPr lang="en-IN" sz="1800" dirty="0"/>
          </a:p>
        </p:txBody>
      </p:sp>
    </p:spTree>
    <p:extLst>
      <p:ext uri="{BB962C8B-B14F-4D97-AF65-F5344CB8AC3E}">
        <p14:creationId xmlns:p14="http://schemas.microsoft.com/office/powerpoint/2010/main" val="2814957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Evolution of NLP</a:t>
            </a:r>
            <a:endParaRPr lang="en-IN" sz="3600" b="1" u="sng" dirty="0">
              <a:latin typeface="Agency FB" panose="020B0503020202020204" pitchFamily="34" charset="0"/>
            </a:endParaRPr>
          </a:p>
        </p:txBody>
      </p:sp>
      <p:pic>
        <p:nvPicPr>
          <p:cNvPr id="4" name="Picture 3">
            <a:extLst>
              <a:ext uri="{FF2B5EF4-FFF2-40B4-BE49-F238E27FC236}">
                <a16:creationId xmlns:a16="http://schemas.microsoft.com/office/drawing/2014/main" id="{8C6772E1-7FCE-4055-820A-C79D2A8E88D4}"/>
              </a:ext>
            </a:extLst>
          </p:cNvPr>
          <p:cNvPicPr>
            <a:picLocks noChangeAspect="1"/>
          </p:cNvPicPr>
          <p:nvPr/>
        </p:nvPicPr>
        <p:blipFill>
          <a:blip r:embed="rId3"/>
          <a:stretch>
            <a:fillRect/>
          </a:stretch>
        </p:blipFill>
        <p:spPr>
          <a:xfrm>
            <a:off x="628650" y="1309687"/>
            <a:ext cx="10934700" cy="4238625"/>
          </a:xfrm>
          <a:prstGeom prst="rect">
            <a:avLst/>
          </a:prstGeom>
        </p:spPr>
      </p:pic>
    </p:spTree>
    <p:extLst>
      <p:ext uri="{BB962C8B-B14F-4D97-AF65-F5344CB8AC3E}">
        <p14:creationId xmlns:p14="http://schemas.microsoft.com/office/powerpoint/2010/main" val="348057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NLP Business Applications</a:t>
            </a:r>
            <a:endParaRPr lang="en-IN" sz="3600" b="1" u="sng" dirty="0">
              <a:latin typeface="Agency FB" panose="020B0503020202020204" pitchFamily="34" charset="0"/>
            </a:endParaRPr>
          </a:p>
        </p:txBody>
      </p:sp>
      <p:graphicFrame>
        <p:nvGraphicFramePr>
          <p:cNvPr id="4" name="Diagram 3">
            <a:extLst>
              <a:ext uri="{FF2B5EF4-FFF2-40B4-BE49-F238E27FC236}">
                <a16:creationId xmlns:a16="http://schemas.microsoft.com/office/drawing/2014/main" id="{1D25858A-23C6-4E5D-BCBA-7E9C3007BB20}"/>
              </a:ext>
            </a:extLst>
          </p:cNvPr>
          <p:cNvGraphicFramePr/>
          <p:nvPr>
            <p:extLst>
              <p:ext uri="{D42A27DB-BD31-4B8C-83A1-F6EECF244321}">
                <p14:modId xmlns:p14="http://schemas.microsoft.com/office/powerpoint/2010/main" val="3020844749"/>
              </p:ext>
            </p:extLst>
          </p:nvPr>
        </p:nvGraphicFramePr>
        <p:xfrm>
          <a:off x="1066034" y="1290316"/>
          <a:ext cx="4709849" cy="466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60483433-FBAD-4459-B577-F899C3801678}"/>
              </a:ext>
            </a:extLst>
          </p:cNvPr>
          <p:cNvGraphicFramePr/>
          <p:nvPr>
            <p:extLst>
              <p:ext uri="{D42A27DB-BD31-4B8C-83A1-F6EECF244321}">
                <p14:modId xmlns:p14="http://schemas.microsoft.com/office/powerpoint/2010/main" val="1314622083"/>
              </p:ext>
            </p:extLst>
          </p:nvPr>
        </p:nvGraphicFramePr>
        <p:xfrm>
          <a:off x="6643951" y="1290316"/>
          <a:ext cx="4709849" cy="46693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2287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Rule Based vs ML Based NLP</a:t>
            </a:r>
            <a:endParaRPr lang="en-IN" sz="3600" b="1" u="sng" dirty="0">
              <a:latin typeface="Agency FB" panose="020B0503020202020204" pitchFamily="34" charset="0"/>
            </a:endParaRPr>
          </a:p>
        </p:txBody>
      </p:sp>
      <p:graphicFrame>
        <p:nvGraphicFramePr>
          <p:cNvPr id="4" name="Table 4">
            <a:extLst>
              <a:ext uri="{FF2B5EF4-FFF2-40B4-BE49-F238E27FC236}">
                <a16:creationId xmlns:a16="http://schemas.microsoft.com/office/drawing/2014/main" id="{B5672297-6E5F-4430-8ECD-113093E3025E}"/>
              </a:ext>
            </a:extLst>
          </p:cNvPr>
          <p:cNvGraphicFramePr>
            <a:graphicFrameLocks noGrp="1"/>
          </p:cNvGraphicFramePr>
          <p:nvPr>
            <p:extLst>
              <p:ext uri="{D42A27DB-BD31-4B8C-83A1-F6EECF244321}">
                <p14:modId xmlns:p14="http://schemas.microsoft.com/office/powerpoint/2010/main" val="3882978121"/>
              </p:ext>
            </p:extLst>
          </p:nvPr>
        </p:nvGraphicFramePr>
        <p:xfrm>
          <a:off x="902445" y="1047286"/>
          <a:ext cx="10720704" cy="5299727"/>
        </p:xfrm>
        <a:graphic>
          <a:graphicData uri="http://schemas.openxmlformats.org/drawingml/2006/table">
            <a:tbl>
              <a:tblPr firstRow="1" bandRow="1">
                <a:tableStyleId>{5C22544A-7EE6-4342-B048-85BDC9FD1C3A}</a:tableStyleId>
              </a:tblPr>
              <a:tblGrid>
                <a:gridCol w="5360352">
                  <a:extLst>
                    <a:ext uri="{9D8B030D-6E8A-4147-A177-3AD203B41FA5}">
                      <a16:colId xmlns:a16="http://schemas.microsoft.com/office/drawing/2014/main" val="685823375"/>
                    </a:ext>
                  </a:extLst>
                </a:gridCol>
                <a:gridCol w="5360352">
                  <a:extLst>
                    <a:ext uri="{9D8B030D-6E8A-4147-A177-3AD203B41FA5}">
                      <a16:colId xmlns:a16="http://schemas.microsoft.com/office/drawing/2014/main" val="3242083252"/>
                    </a:ext>
                  </a:extLst>
                </a:gridCol>
              </a:tblGrid>
              <a:tr h="1073646">
                <a:tc>
                  <a:txBody>
                    <a:bodyPr/>
                    <a:lstStyle/>
                    <a:p>
                      <a:pPr algn="ctr"/>
                      <a:r>
                        <a:rPr lang="en-US" sz="4000" dirty="0">
                          <a:solidFill>
                            <a:schemeClr val="bg1"/>
                          </a:solidFill>
                          <a:latin typeface="+mn-lt"/>
                        </a:rPr>
                        <a:t>Rule Based</a:t>
                      </a:r>
                      <a:endParaRPr lang="en-IN" sz="4000" dirty="0">
                        <a:solidFill>
                          <a:schemeClr val="bg1"/>
                        </a:solidFill>
                        <a:latin typeface="+mn-lt"/>
                      </a:endParaRPr>
                    </a:p>
                  </a:txBody>
                  <a:tcPr anchor="ctr"/>
                </a:tc>
                <a:tc>
                  <a:txBody>
                    <a:bodyPr/>
                    <a:lstStyle/>
                    <a:p>
                      <a:pPr algn="ctr"/>
                      <a:r>
                        <a:rPr lang="en-US" sz="4000" dirty="0">
                          <a:solidFill>
                            <a:schemeClr val="bg1"/>
                          </a:solidFill>
                          <a:latin typeface="+mn-lt"/>
                        </a:rPr>
                        <a:t>ML Based</a:t>
                      </a:r>
                      <a:endParaRPr lang="en-IN" sz="4000" dirty="0">
                        <a:solidFill>
                          <a:schemeClr val="bg1"/>
                        </a:solidFill>
                        <a:latin typeface="+mn-lt"/>
                      </a:endParaRPr>
                    </a:p>
                  </a:txBody>
                  <a:tcPr anchor="ctr"/>
                </a:tc>
                <a:extLst>
                  <a:ext uri="{0D108BD9-81ED-4DB2-BD59-A6C34878D82A}">
                    <a16:rowId xmlns:a16="http://schemas.microsoft.com/office/drawing/2014/main" val="3993826437"/>
                  </a:ext>
                </a:extLst>
              </a:tr>
              <a:tr h="641459">
                <a:tc>
                  <a:txBody>
                    <a:bodyPr/>
                    <a:lstStyle/>
                    <a:p>
                      <a:pPr algn="l"/>
                      <a:r>
                        <a:rPr lang="en-US" sz="2800" b="1" dirty="0">
                          <a:solidFill>
                            <a:schemeClr val="accent6">
                              <a:lumMod val="50000"/>
                            </a:schemeClr>
                          </a:solidFill>
                        </a:rPr>
                        <a:t>Pros</a:t>
                      </a:r>
                      <a:endParaRPr lang="en-IN" sz="2800" b="1" dirty="0">
                        <a:solidFill>
                          <a:schemeClr val="accent6">
                            <a:lumMod val="50000"/>
                          </a:schemeClr>
                        </a:solidFill>
                      </a:endParaRPr>
                    </a:p>
                  </a:txBody>
                  <a:tcPr anchor="ctr"/>
                </a:tc>
                <a:tc>
                  <a:txBody>
                    <a:bodyPr/>
                    <a:lstStyle/>
                    <a:p>
                      <a:pPr algn="l"/>
                      <a:r>
                        <a:rPr lang="en-US" sz="2800" b="1" dirty="0">
                          <a:solidFill>
                            <a:schemeClr val="accent6">
                              <a:lumMod val="50000"/>
                            </a:schemeClr>
                          </a:solidFill>
                        </a:rPr>
                        <a:t>Pros</a:t>
                      </a:r>
                      <a:endParaRPr lang="en-IN" sz="2800" b="1" dirty="0">
                        <a:solidFill>
                          <a:schemeClr val="accent6">
                            <a:lumMod val="50000"/>
                          </a:schemeClr>
                        </a:solidFill>
                      </a:endParaRPr>
                    </a:p>
                  </a:txBody>
                  <a:tcPr anchor="ctr"/>
                </a:tc>
                <a:extLst>
                  <a:ext uri="{0D108BD9-81ED-4DB2-BD59-A6C34878D82A}">
                    <a16:rowId xmlns:a16="http://schemas.microsoft.com/office/drawing/2014/main" val="1191636480"/>
                  </a:ext>
                </a:extLst>
              </a:tr>
              <a:tr h="1811177">
                <a:tc>
                  <a:txBody>
                    <a:bodyPr/>
                    <a:lstStyle/>
                    <a:p>
                      <a:pPr marL="285750" indent="-285750" algn="l">
                        <a:buFontTx/>
                        <a:buChar char="-"/>
                      </a:pPr>
                      <a:r>
                        <a:rPr lang="en-US" dirty="0">
                          <a:solidFill>
                            <a:schemeClr val="accent6"/>
                          </a:solidFill>
                        </a:rPr>
                        <a:t>Flexible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6"/>
                          </a:solidFill>
                        </a:rPr>
                        <a:t>Easy to debug</a:t>
                      </a:r>
                    </a:p>
                    <a:p>
                      <a:pPr marL="285750" indent="-285750" algn="l">
                        <a:buFontTx/>
                        <a:buChar char="-"/>
                      </a:pPr>
                      <a:r>
                        <a:rPr lang="en-IN" dirty="0">
                          <a:solidFill>
                            <a:schemeClr val="accent6"/>
                          </a:solidFill>
                        </a:rPr>
                        <a:t>Doesn’t require massive training corpus</a:t>
                      </a:r>
                    </a:p>
                    <a:p>
                      <a:pPr marL="285750" indent="-285750" algn="l">
                        <a:buFontTx/>
                        <a:buChar char="-"/>
                      </a:pPr>
                      <a:r>
                        <a:rPr lang="en-IN" dirty="0">
                          <a:solidFill>
                            <a:schemeClr val="accent6"/>
                          </a:solidFill>
                        </a:rPr>
                        <a:t>Understanding of language phenomenon</a:t>
                      </a:r>
                    </a:p>
                    <a:p>
                      <a:pPr marL="285750" indent="-285750" algn="l">
                        <a:buFontTx/>
                        <a:buChar char="-"/>
                      </a:pPr>
                      <a:r>
                        <a:rPr lang="en-IN" dirty="0">
                          <a:solidFill>
                            <a:schemeClr val="accent6"/>
                          </a:solidFill>
                        </a:rPr>
                        <a:t>High Precision</a:t>
                      </a:r>
                    </a:p>
                  </a:txBody>
                  <a:tcPr anchor="ctr"/>
                </a:tc>
                <a:tc>
                  <a:txBody>
                    <a:bodyPr/>
                    <a:lstStyle/>
                    <a:p>
                      <a:pPr marL="285750" indent="-285750" algn="l">
                        <a:buFontTx/>
                        <a:buChar char="-"/>
                      </a:pPr>
                      <a:r>
                        <a:rPr lang="en-US" dirty="0">
                          <a:solidFill>
                            <a:schemeClr val="accent6"/>
                          </a:solidFill>
                        </a:rPr>
                        <a:t>Easy to scale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6"/>
                          </a:solidFill>
                        </a:rPr>
                        <a:t>“Learnability” without explicitly programmed</a:t>
                      </a:r>
                    </a:p>
                    <a:p>
                      <a:pPr marL="285750" indent="-285750" algn="l">
                        <a:buFontTx/>
                        <a:buChar char="-"/>
                      </a:pPr>
                      <a:r>
                        <a:rPr lang="en-IN" dirty="0">
                          <a:solidFill>
                            <a:schemeClr val="accent6"/>
                          </a:solidFill>
                        </a:rPr>
                        <a:t>Fast development (if database is available)</a:t>
                      </a:r>
                    </a:p>
                    <a:p>
                      <a:pPr marL="285750" indent="-285750" algn="l">
                        <a:buFontTx/>
                        <a:buChar char="-"/>
                      </a:pPr>
                      <a:r>
                        <a:rPr lang="en-IN" dirty="0">
                          <a:solidFill>
                            <a:schemeClr val="accent6"/>
                          </a:solidFill>
                        </a:rPr>
                        <a:t>Understanding of language phenomenon</a:t>
                      </a:r>
                    </a:p>
                    <a:p>
                      <a:pPr marL="285750" indent="-285750" algn="l">
                        <a:buFontTx/>
                        <a:buChar char="-"/>
                      </a:pPr>
                      <a:r>
                        <a:rPr lang="en-IN" dirty="0">
                          <a:solidFill>
                            <a:schemeClr val="accent6"/>
                          </a:solidFill>
                        </a:rPr>
                        <a:t>High coverage</a:t>
                      </a:r>
                    </a:p>
                  </a:txBody>
                  <a:tcPr anchor="ctr"/>
                </a:tc>
                <a:extLst>
                  <a:ext uri="{0D108BD9-81ED-4DB2-BD59-A6C34878D82A}">
                    <a16:rowId xmlns:a16="http://schemas.microsoft.com/office/drawing/2014/main" val="2612133273"/>
                  </a:ext>
                </a:extLst>
              </a:tr>
              <a:tr h="641459">
                <a:tc>
                  <a:txBody>
                    <a:bodyPr/>
                    <a:lstStyle/>
                    <a:p>
                      <a:pPr algn="l"/>
                      <a:r>
                        <a:rPr lang="en-US" sz="2800" b="1" dirty="0">
                          <a:solidFill>
                            <a:srgbClr val="FF0000"/>
                          </a:solidFill>
                        </a:rPr>
                        <a:t>Cons</a:t>
                      </a:r>
                      <a:endParaRPr lang="en-IN" sz="2800" b="1" dirty="0">
                        <a:solidFill>
                          <a:srgbClr val="FF0000"/>
                        </a:solidFill>
                      </a:endParaRPr>
                    </a:p>
                  </a:txBody>
                  <a:tcPr anchor="ctr"/>
                </a:tc>
                <a:tc>
                  <a:txBody>
                    <a:bodyPr/>
                    <a:lstStyle/>
                    <a:p>
                      <a:pPr algn="l"/>
                      <a:r>
                        <a:rPr lang="en-US" sz="2800" b="1" dirty="0">
                          <a:solidFill>
                            <a:srgbClr val="FF0000"/>
                          </a:solidFill>
                        </a:rPr>
                        <a:t>Cons</a:t>
                      </a:r>
                      <a:endParaRPr lang="en-IN" sz="2800" b="1" dirty="0">
                        <a:solidFill>
                          <a:srgbClr val="FF0000"/>
                        </a:solidFill>
                      </a:endParaRPr>
                    </a:p>
                  </a:txBody>
                  <a:tcPr anchor="ctr"/>
                </a:tc>
                <a:extLst>
                  <a:ext uri="{0D108BD9-81ED-4DB2-BD59-A6C34878D82A}">
                    <a16:rowId xmlns:a16="http://schemas.microsoft.com/office/drawing/2014/main" val="4161910513"/>
                  </a:ext>
                </a:extLst>
              </a:tr>
              <a:tr h="1131986">
                <a:tc>
                  <a:txBody>
                    <a:bodyPr/>
                    <a:lstStyle/>
                    <a:p>
                      <a:pPr marL="285750" indent="-285750" algn="l">
                        <a:buFontTx/>
                        <a:buChar char="-"/>
                      </a:pPr>
                      <a:r>
                        <a:rPr lang="en-US" dirty="0">
                          <a:solidFill>
                            <a:srgbClr val="C00000"/>
                          </a:solidFill>
                        </a:rPr>
                        <a:t>Requires skilled developers and linguists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rgbClr val="C00000"/>
                          </a:solidFill>
                        </a:rPr>
                        <a:t>Slower development</a:t>
                      </a:r>
                    </a:p>
                    <a:p>
                      <a:pPr marL="285750" indent="-285750" algn="l">
                        <a:buFontTx/>
                        <a:buChar char="-"/>
                      </a:pPr>
                      <a:r>
                        <a:rPr lang="en-IN" dirty="0">
                          <a:solidFill>
                            <a:srgbClr val="C00000"/>
                          </a:solidFill>
                        </a:rPr>
                        <a:t>Moderate coverage</a:t>
                      </a:r>
                    </a:p>
                  </a:txBody>
                  <a:tcPr anchor="ctr"/>
                </a:tc>
                <a:tc>
                  <a:txBody>
                    <a:bodyPr/>
                    <a:lstStyle/>
                    <a:p>
                      <a:pPr marL="285750" indent="-285750" algn="l">
                        <a:buFontTx/>
                        <a:buChar char="-"/>
                      </a:pPr>
                      <a:r>
                        <a:rPr lang="en-US" dirty="0">
                          <a:solidFill>
                            <a:srgbClr val="C00000"/>
                          </a:solidFill>
                        </a:rPr>
                        <a:t>Requires training corpus with annotation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rgbClr val="C00000"/>
                          </a:solidFill>
                        </a:rPr>
                        <a:t>Difficult to debug</a:t>
                      </a:r>
                    </a:p>
                    <a:p>
                      <a:pPr marL="285750" indent="-285750" algn="l">
                        <a:buFontTx/>
                        <a:buChar char="-"/>
                      </a:pPr>
                      <a:r>
                        <a:rPr lang="en-IN" dirty="0">
                          <a:solidFill>
                            <a:srgbClr val="C00000"/>
                          </a:solidFill>
                        </a:rPr>
                        <a:t>No understanding of language phenomenon</a:t>
                      </a:r>
                    </a:p>
                  </a:txBody>
                  <a:tcPr anchor="ctr"/>
                </a:tc>
                <a:extLst>
                  <a:ext uri="{0D108BD9-81ED-4DB2-BD59-A6C34878D82A}">
                    <a16:rowId xmlns:a16="http://schemas.microsoft.com/office/drawing/2014/main" val="3157248338"/>
                  </a:ext>
                </a:extLst>
              </a:tr>
            </a:tbl>
          </a:graphicData>
        </a:graphic>
      </p:graphicFrame>
    </p:spTree>
    <p:extLst>
      <p:ext uri="{BB962C8B-B14F-4D97-AF65-F5344CB8AC3E}">
        <p14:creationId xmlns:p14="http://schemas.microsoft.com/office/powerpoint/2010/main" val="1984055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Pros and Cons of NLP</a:t>
            </a:r>
            <a:endParaRPr lang="en-IN" sz="3600" b="1" u="sng" dirty="0">
              <a:latin typeface="Agency FB" panose="020B0503020202020204" pitchFamily="34" charset="0"/>
            </a:endParaRPr>
          </a:p>
        </p:txBody>
      </p:sp>
      <p:pic>
        <p:nvPicPr>
          <p:cNvPr id="5" name="Picture 4">
            <a:extLst>
              <a:ext uri="{FF2B5EF4-FFF2-40B4-BE49-F238E27FC236}">
                <a16:creationId xmlns:a16="http://schemas.microsoft.com/office/drawing/2014/main" id="{8F120704-5AC1-4582-9B95-F6003588DFB2}"/>
              </a:ext>
            </a:extLst>
          </p:cNvPr>
          <p:cNvPicPr>
            <a:picLocks noChangeAspect="1"/>
          </p:cNvPicPr>
          <p:nvPr/>
        </p:nvPicPr>
        <p:blipFill>
          <a:blip r:embed="rId3"/>
          <a:stretch>
            <a:fillRect/>
          </a:stretch>
        </p:blipFill>
        <p:spPr>
          <a:xfrm>
            <a:off x="838200" y="800752"/>
            <a:ext cx="8842032" cy="5754078"/>
          </a:xfrm>
          <a:prstGeom prst="rect">
            <a:avLst/>
          </a:prstGeom>
        </p:spPr>
      </p:pic>
    </p:spTree>
    <p:extLst>
      <p:ext uri="{BB962C8B-B14F-4D97-AF65-F5344CB8AC3E}">
        <p14:creationId xmlns:p14="http://schemas.microsoft.com/office/powerpoint/2010/main" val="40348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Components of NLP</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600" dirty="0"/>
              <a:t>NLP can be divided into two basic components:</a:t>
            </a:r>
          </a:p>
          <a:p>
            <a:pPr marL="800100" lvl="1" indent="-342900" algn="just">
              <a:lnSpc>
                <a:spcPct val="150000"/>
              </a:lnSpc>
              <a:buFont typeface="+mj-lt"/>
              <a:buAutoNum type="arabicPeriod"/>
            </a:pPr>
            <a:r>
              <a:rPr lang="en-US" sz="1600" i="1" dirty="0"/>
              <a:t>Natural Language Understanding</a:t>
            </a:r>
          </a:p>
          <a:p>
            <a:pPr marL="800100" lvl="1" indent="-342900" algn="just">
              <a:lnSpc>
                <a:spcPct val="150000"/>
              </a:lnSpc>
              <a:buFont typeface="+mj-lt"/>
              <a:buAutoNum type="arabicPeriod"/>
            </a:pPr>
            <a:r>
              <a:rPr lang="en-US" sz="1600" i="1" dirty="0"/>
              <a:t>Natural Language Generation</a:t>
            </a:r>
            <a:endParaRPr lang="en-US" sz="1600" dirty="0"/>
          </a:p>
          <a:p>
            <a:pPr marL="0" indent="0" algn="just">
              <a:lnSpc>
                <a:spcPct val="150000"/>
              </a:lnSpc>
              <a:buNone/>
            </a:pPr>
            <a:endParaRPr lang="en-US" sz="1600" dirty="0"/>
          </a:p>
          <a:p>
            <a:pPr marL="0" indent="0" algn="just">
              <a:lnSpc>
                <a:spcPct val="150000"/>
              </a:lnSpc>
              <a:buNone/>
            </a:pPr>
            <a:endParaRPr lang="en-US" sz="1600" dirty="0"/>
          </a:p>
          <a:p>
            <a:pPr algn="just">
              <a:lnSpc>
                <a:spcPct val="150000"/>
              </a:lnSpc>
            </a:pPr>
            <a:endParaRPr lang="en-US" sz="1600" dirty="0"/>
          </a:p>
          <a:p>
            <a:pPr algn="just">
              <a:lnSpc>
                <a:spcPct val="150000"/>
              </a:lnSpc>
            </a:pPr>
            <a:endParaRPr lang="en-IN" sz="1600" dirty="0"/>
          </a:p>
        </p:txBody>
      </p:sp>
      <p:pic>
        <p:nvPicPr>
          <p:cNvPr id="2050" name="Picture 2">
            <a:extLst>
              <a:ext uri="{FF2B5EF4-FFF2-40B4-BE49-F238E27FC236}">
                <a16:creationId xmlns:a16="http://schemas.microsoft.com/office/drawing/2014/main" id="{B122558A-E27F-42FE-A3D9-D2B5063434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119"/>
          <a:stretch/>
        </p:blipFill>
        <p:spPr bwMode="auto">
          <a:xfrm>
            <a:off x="2421009" y="2330232"/>
            <a:ext cx="4821302" cy="368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34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2642</TotalTime>
  <Words>4314</Words>
  <Application>Microsoft Office PowerPoint</Application>
  <PresentationFormat>Widescreen</PresentationFormat>
  <Paragraphs>424</Paragraphs>
  <Slides>42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Agency FB</vt:lpstr>
      <vt:lpstr>Arial</vt:lpstr>
      <vt:lpstr>Arial Rounded MT Bold</vt:lpstr>
      <vt:lpstr>Brush Script MT</vt:lpstr>
      <vt:lpstr>Calibri</vt:lpstr>
      <vt:lpstr>Calibri Light</vt:lpstr>
      <vt:lpstr>Wingdings</vt:lpstr>
      <vt:lpstr>Office Theme</vt:lpstr>
      <vt:lpstr>NLP – Level-2 Training</vt:lpstr>
      <vt:lpstr>AGENDA</vt:lpstr>
      <vt:lpstr>Introduction</vt:lpstr>
      <vt:lpstr>History of NLP</vt:lpstr>
      <vt:lpstr>Evolution of NLP</vt:lpstr>
      <vt:lpstr>NLP Business Applications</vt:lpstr>
      <vt:lpstr>Rule Based vs ML Based NLP</vt:lpstr>
      <vt:lpstr>Pros and Cons of NLP</vt:lpstr>
      <vt:lpstr>Components of NLP</vt:lpstr>
      <vt:lpstr>Components of NLP (cont…)</vt:lpstr>
      <vt:lpstr>Components of NLP (cont…)</vt:lpstr>
      <vt:lpstr>Components of NLP (cont…)</vt:lpstr>
      <vt:lpstr>Various Libraries for NLP</vt:lpstr>
      <vt:lpstr>Basic NLP Techniques</vt:lpstr>
      <vt:lpstr>NLP Tech (conti…)</vt:lpstr>
      <vt:lpstr>NLP Tech (conti…)</vt:lpstr>
      <vt:lpstr>NLP Tech (conti…)</vt:lpstr>
      <vt:lpstr>NLP Tech (conti…)</vt:lpstr>
      <vt:lpstr>NLP Tech (conti…)</vt:lpstr>
      <vt:lpstr>NLP Tech (conti…)</vt:lpstr>
      <vt:lpstr>Standard NLP Work Flow</vt:lpstr>
      <vt:lpstr>TEXT PRE-PROCESSING</vt:lpstr>
      <vt:lpstr>Bag of Words (BoW)</vt:lpstr>
      <vt:lpstr>Bag of Words (cont…)</vt:lpstr>
      <vt:lpstr>Bag of Words (cont…)</vt:lpstr>
      <vt:lpstr>Bag of Words (cont…)</vt:lpstr>
      <vt:lpstr>Bag of Words (cont…)</vt:lpstr>
      <vt:lpstr>Term Frequency-Inverse Document Frequency (TF-IDF)</vt:lpstr>
      <vt:lpstr>TF-IDF (cont…)</vt:lpstr>
      <vt:lpstr>TF-IDF (cont…)</vt:lpstr>
      <vt:lpstr>TF-IDF (cont…)</vt:lpstr>
      <vt:lpstr>Naïve Bayes Classifier</vt:lpstr>
      <vt:lpstr>Implementing Naïve Bayes for Text Classification</vt:lpstr>
      <vt:lpstr>Generic Evaluation Metrics for Classification Models</vt:lpstr>
      <vt:lpstr>Metrics (cont…)</vt:lpstr>
      <vt:lpstr>Metrics (cont…)</vt:lpstr>
      <vt:lpstr>Metrics (cont…)</vt:lpstr>
      <vt:lpstr>Metrics (cont…)</vt:lpstr>
      <vt:lpstr>Evaluation Metrics for NLP/Text Generation Models</vt:lpstr>
      <vt:lpstr>INTRODUCTION</vt:lpstr>
      <vt:lpstr>PowerPoint Presentation</vt:lpstr>
      <vt:lpstr>tf-idf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RAMASWAMY M</dc:creator>
  <cp:lastModifiedBy>RAMASWAMY M</cp:lastModifiedBy>
  <cp:revision>192</cp:revision>
  <dcterms:created xsi:type="dcterms:W3CDTF">2020-12-24T08:25:35Z</dcterms:created>
  <dcterms:modified xsi:type="dcterms:W3CDTF">2021-01-21T05:13:03Z</dcterms:modified>
</cp:coreProperties>
</file>